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301" r:id="rId2"/>
    <p:sldId id="306" r:id="rId3"/>
    <p:sldId id="259" r:id="rId4"/>
    <p:sldId id="280" r:id="rId5"/>
    <p:sldId id="312" r:id="rId6"/>
    <p:sldId id="311" r:id="rId7"/>
    <p:sldId id="310" r:id="rId8"/>
    <p:sldId id="315" r:id="rId9"/>
    <p:sldId id="314" r:id="rId10"/>
    <p:sldId id="313" r:id="rId11"/>
    <p:sldId id="316" r:id="rId12"/>
    <p:sldId id="309" r:id="rId13"/>
    <p:sldId id="302" r:id="rId14"/>
  </p:sldIdLst>
  <p:sldSz cx="9144000" cy="5143500" type="screen16x9"/>
  <p:notesSz cx="6858000" cy="9144000"/>
  <p:embeddedFontLst>
    <p:embeddedFont>
      <p:font typeface="Comfortaa" panose="020B0604020202020204" charset="0"/>
      <p:regular r:id="rId16"/>
      <p:bold r:id="rId17"/>
    </p:embeddedFont>
    <p:embeddedFont>
      <p:font typeface="Lorenzo Sans" panose="020B0604020202020204" charset="0"/>
      <p:regular r:id="rId18"/>
      <p:bold r:id="rId19"/>
      <p:italic r:id="rId20"/>
      <p:boldItalic r:id="rId21"/>
    </p:embeddedFont>
    <p:embeddedFont>
      <p:font typeface="Lorenzo Sans Medium" panose="020B0604020202020204" charset="0"/>
      <p:regular r:id="rId22"/>
      <p: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12" userDrawn="1">
          <p15:clr>
            <a:srgbClr val="747775"/>
          </p15:clr>
        </p15:guide>
        <p15:guide id="2" pos="680" userDrawn="1">
          <p15:clr>
            <a:srgbClr val="A4A3A4"/>
          </p15:clr>
        </p15:guide>
        <p15:guide id="3" pos="18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82C836"/>
    <a:srgbClr val="00C2D6"/>
    <a:srgbClr val="EF31DD"/>
    <a:srgbClr val="BBB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1CA031-8546-43EB-98AA-5D83BBE98AF9}">
  <a:tblStyle styleId="{DF1CA031-8546-43EB-98AA-5D83BBE98A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70" autoAdjust="0"/>
  </p:normalViewPr>
  <p:slideViewPr>
    <p:cSldViewPr snapToGrid="0">
      <p:cViewPr varScale="1">
        <p:scale>
          <a:sx n="78" d="100"/>
          <a:sy n="78" d="100"/>
        </p:scale>
        <p:origin x="940" y="48"/>
      </p:cViewPr>
      <p:guideLst>
        <p:guide orient="horz" pos="1212"/>
        <p:guide pos="680"/>
        <p:guide pos="1859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008B7DA8-5CF9-9C97-84CC-5A5BFA45A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D8211CB2-0F68-2C38-4C0D-ED6A77E89B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2761D9D3-94D3-37A4-5B72-33F242B77B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3600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d8c7453e2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4d8c7453e2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514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d8c7453e2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4d8c7453e2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831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d8c7453e2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4d8c7453e2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436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2D2CCDB1-C3B5-15D2-6C3C-33B425845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186933DD-B65E-AF3D-AA1A-3B8AC4B7E0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D5D27487-28D9-73FF-267C-894DB0CAAE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255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4d8c7453e2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4d8c7453e2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173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4d8c7453e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4d8c7453e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d8c7453e2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4d8c7453e2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d8c7453e2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4d8c7453e2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179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d8c7453e2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4d8c7453e2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8548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d8c7453e2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4d8c7453e2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420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d8c7453e2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4d8c7453e2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3707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d8c7453e2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4d8c7453e2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301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autismuf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>
          <a:extLst>
            <a:ext uri="{FF2B5EF4-FFF2-40B4-BE49-F238E27FC236}">
              <a16:creationId xmlns:a16="http://schemas.microsoft.com/office/drawing/2014/main" id="{F5EC135C-AD43-8367-204F-63EC0D290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8A2E4AA3-E6C9-5A38-FE2C-6AE6948DC2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1" r="3627"/>
          <a:stretch>
            <a:fillRect/>
          </a:stretch>
        </p:blipFill>
        <p:spPr>
          <a:xfrm rot="10800000" flipH="1">
            <a:off x="-15240" y="16328"/>
            <a:ext cx="9159240" cy="5171274"/>
          </a:xfrm>
          <a:prstGeom prst="rect">
            <a:avLst/>
          </a:prstGeom>
        </p:spPr>
      </p:pic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DACB2E00-E22C-5BD7-84AF-ADC4769A907E}"/>
              </a:ext>
            </a:extLst>
          </p:cNvPr>
          <p:cNvSpPr txBox="1"/>
          <p:nvPr/>
        </p:nvSpPr>
        <p:spPr>
          <a:xfrm>
            <a:off x="2618373" y="2628900"/>
            <a:ext cx="4541705" cy="1384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accent1">
                    <a:lumMod val="75000"/>
                  </a:schemeClr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Для чего ребенку с РАС инклюзивный детский сад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" sz="1800" dirty="0">
              <a:solidFill>
                <a:schemeClr val="accent1">
                  <a:lumMod val="75000"/>
                </a:schemeClr>
              </a:solidFill>
              <a:latin typeface="Lorenzo Sans Medium" panose="020B0603030202020304" pitchFamily="34" charset="0"/>
              <a:ea typeface="Comfortaa"/>
              <a:cs typeface="Lorenzo Sans Medium" panose="020B0603030202020304" pitchFamily="34" charset="0"/>
              <a:sym typeface="Comforta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accent1">
                    <a:lumMod val="75000"/>
                  </a:schemeClr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исполнительный директор АНО «РАССВЕТ» Кожевникова Юлия Геннадиевна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Lorenzo Sans Medium" panose="020B0603030202020304" pitchFamily="34" charset="0"/>
              <a:ea typeface="Comfortaa"/>
              <a:cs typeface="Lorenzo Sans Medium" panose="020B0603030202020304" pitchFamily="34" charset="0"/>
              <a:sym typeface="Comfortaa"/>
            </a:endParaRPr>
          </a:p>
        </p:txBody>
      </p:sp>
      <p:pic>
        <p:nvPicPr>
          <p:cNvPr id="5" name="Google Shape;95;p18">
            <a:extLst>
              <a:ext uri="{FF2B5EF4-FFF2-40B4-BE49-F238E27FC236}">
                <a16:creationId xmlns:a16="http://schemas.microsoft.com/office/drawing/2014/main" id="{B301F989-9CF1-0CA4-BFE2-10CAACDBF86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9617" y="2858989"/>
            <a:ext cx="993386" cy="99228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71CB2EE-0357-3859-93CE-E8AA190F4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72"/>
                    </a14:imgEffect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0287" y="245640"/>
            <a:ext cx="2649743" cy="232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17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 txBox="1"/>
          <p:nvPr/>
        </p:nvSpPr>
        <p:spPr>
          <a:xfrm>
            <a:off x="873580" y="612321"/>
            <a:ext cx="5910942" cy="5897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accent1">
                    <a:lumMod val="75000"/>
                  </a:schemeClr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Д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л</a:t>
            </a:r>
            <a:r>
              <a:rPr lang="ru" sz="1600" dirty="0">
                <a:solidFill>
                  <a:schemeClr val="accent1">
                    <a:lumMod val="75000"/>
                  </a:schemeClr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я чего детям с РАС нужна инклюзия: 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Lorenzo Sans Medium" panose="020B0603030202020304" pitchFamily="34" charset="0"/>
              <a:ea typeface="Comfortaa"/>
              <a:cs typeface="Lorenzo Sans Medium" panose="020B0603030202020304" pitchFamily="34" charset="0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Основные дефициты детей с РАС коммуникация и социальные навыки. Эти навыки лучше и эффективнее развивать в среде сверстников. Но делать это надо грамотно, технологично, с использованием доказательных методов и практик. 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Изоляция в дошкольном возрасте приводит к изоляции во взрослой жизни. Высокая тревожность, отсутствие опыта взаимодействия со сверстниками.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Сверстники узнают об особенностях детей с РАС, не боятся их, взаимодействуют, помогают. Есть научные данные, что дети, которые вырастают в инклюзивной среде более приспособлены к жизни, у них гибкое мышление, выше успеваемость. Они более инклюзивны во взрослой жизни.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Инклюзия с раннего детства это инклюзия на всю жизнь. Совместное обучение, работа, жизнь  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44999" lvl="0" indent="134999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224999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Lorenzo Sans" panose="020B0503030202020304" pitchFamily="34" charset="0"/>
              <a:cs typeface="Lorenzo Sans" panose="020B05030302020203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F9565E-3DAB-514C-168E-AE0F37E6A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468" y="369402"/>
            <a:ext cx="1383912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80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 txBox="1"/>
          <p:nvPr/>
        </p:nvSpPr>
        <p:spPr>
          <a:xfrm>
            <a:off x="873580" y="612321"/>
            <a:ext cx="5910942" cy="526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accent1">
                    <a:lumMod val="75000"/>
                  </a:schemeClr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Не забываем о родителях: 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Lorenzo Sans Medium" panose="020B0603030202020304" pitchFamily="34" charset="0"/>
              <a:ea typeface="Comfortaa"/>
              <a:cs typeface="Lorenzo Sans Medium" panose="020B0603030202020304" pitchFamily="34" charset="0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Родителям тоже нужна инклюзия и социализация. Не несчастный родитель ребенка-инвалида, а полноценный специалист, друг, член семьи.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Инклюзия повышает веру в потенциал ребенка, уменьшает тревогу за его будущее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Сотрудничество с родителями дает лучший результат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Никто из нас не застрахован от того, что в семье может появиться ребенок с РАС или другими особенностями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Никто специально не готовился к «особому» родительству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Каждый может внести свой вклад в развитие инклюзии   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44999" lvl="0" indent="134999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224999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Lorenzo Sans" panose="020B0503030202020304" pitchFamily="34" charset="0"/>
              <a:cs typeface="Lorenzo Sans" panose="020B05030302020203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EFF300-2F32-360B-4F16-FA9236B41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523" y="1069520"/>
            <a:ext cx="2185988" cy="29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12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 txBox="1"/>
          <p:nvPr/>
        </p:nvSpPr>
        <p:spPr>
          <a:xfrm>
            <a:off x="1347741" y="875094"/>
            <a:ext cx="4607737" cy="21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https://vk.com/autismufa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Lorenzo Sans Medium" panose="020B0603030202020304" pitchFamily="34" charset="0"/>
              <a:ea typeface="Comfortaa"/>
              <a:cs typeface="Lorenzo Sans Medium" panose="020B0603030202020304" pitchFamily="34" charset="0"/>
              <a:sym typeface="Comforta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https://autism-ufa.ru/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Lorenzo Sans Medium" panose="020B0603030202020304" pitchFamily="34" charset="0"/>
              <a:ea typeface="Comfortaa"/>
              <a:cs typeface="Lorenzo Sans Medium" panose="020B0603030202020304" pitchFamily="34" charset="0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</a:pPr>
            <a:endParaRPr sz="1200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44999" lvl="0" indent="134999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224999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Lorenzo Sans" panose="020B0503030202020304" pitchFamily="34" charset="0"/>
              <a:cs typeface="Lorenzo Sans" panose="020B05030302020203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69ED46-0EF6-8DC6-1C21-51C31AAA5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456" y="875094"/>
            <a:ext cx="1802792" cy="18027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983A2D-4989-0045-182F-F6FDB97B4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981" y="1595624"/>
            <a:ext cx="1993565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68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>
          <a:extLst>
            <a:ext uri="{FF2B5EF4-FFF2-40B4-BE49-F238E27FC236}">
              <a16:creationId xmlns:a16="http://schemas.microsoft.com/office/drawing/2014/main" id="{70A28478-374E-05AE-109D-BB358EC82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68B0993F-6DA2-16F8-1E52-8BB4FCE94E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1" r="3627"/>
          <a:stretch>
            <a:fillRect/>
          </a:stretch>
        </p:blipFill>
        <p:spPr>
          <a:xfrm rot="10800000" flipH="1">
            <a:off x="-40957" y="0"/>
            <a:ext cx="9159240" cy="5171274"/>
          </a:xfrm>
          <a:prstGeom prst="rect">
            <a:avLst/>
          </a:prstGeom>
        </p:spPr>
      </p:pic>
      <p:pic>
        <p:nvPicPr>
          <p:cNvPr id="5" name="Google Shape;95;p18">
            <a:extLst>
              <a:ext uri="{FF2B5EF4-FFF2-40B4-BE49-F238E27FC236}">
                <a16:creationId xmlns:a16="http://schemas.microsoft.com/office/drawing/2014/main" id="{4F2A16B6-03AB-E918-95C9-ECB924D946B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4138" y="844459"/>
            <a:ext cx="1386381" cy="138484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Google Shape;56;p13">
            <a:extLst>
              <a:ext uri="{FF2B5EF4-FFF2-40B4-BE49-F238E27FC236}">
                <a16:creationId xmlns:a16="http://schemas.microsoft.com/office/drawing/2014/main" id="{BCE9B7F3-2AD1-E315-8922-435D1549732A}"/>
              </a:ext>
            </a:extLst>
          </p:cNvPr>
          <p:cNvSpPr txBox="1"/>
          <p:nvPr/>
        </p:nvSpPr>
        <p:spPr>
          <a:xfrm>
            <a:off x="5356872" y="3668700"/>
            <a:ext cx="2645408" cy="78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СПАСИБО!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solidFill>
                <a:schemeClr val="tx1"/>
              </a:solidFill>
              <a:latin typeface="Lorenzo Sans Medium" panose="020B0603030202020304" pitchFamily="34" charset="0"/>
              <a:ea typeface="Comfortaa"/>
              <a:cs typeface="Lorenzo Sans Medium" panose="020B0603030202020304" pitchFamily="34" charset="0"/>
              <a:sym typeface="Comforta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09E22E-ADBC-5593-B903-FA2EC5442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6608" y="2229299"/>
            <a:ext cx="3490813" cy="3038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C88246-FFA5-2331-C0E4-5867CD9B80B4}"/>
              </a:ext>
            </a:extLst>
          </p:cNvPr>
          <p:cNvSpPr txBox="1"/>
          <p:nvPr/>
        </p:nvSpPr>
        <p:spPr>
          <a:xfrm>
            <a:off x="5356872" y="4299041"/>
            <a:ext cx="2645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#ОбщиеУсилияМеняютМир</a:t>
            </a:r>
          </a:p>
        </p:txBody>
      </p:sp>
    </p:spTree>
    <p:extLst>
      <p:ext uri="{BB962C8B-B14F-4D97-AF65-F5344CB8AC3E}">
        <p14:creationId xmlns:p14="http://schemas.microsoft.com/office/powerpoint/2010/main" val="419037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/>
        </p:nvSpPr>
        <p:spPr>
          <a:xfrm>
            <a:off x="734786" y="620486"/>
            <a:ext cx="6074228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АНО «РАССВЕТ» создана в 2014 году родителями детей с аутизмом г. Уфы</a:t>
            </a:r>
          </a:p>
          <a:p>
            <a:pPr marL="0" lvl="0" indent="224999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solidFill>
                <a:schemeClr val="accent1">
                  <a:lumMod val="75000"/>
                </a:schemeClr>
              </a:solidFill>
              <a:latin typeface="Lorenzo Sans Medium" panose="020B0603030202020304" pitchFamily="34" charset="0"/>
              <a:ea typeface="Comfortaa"/>
              <a:cs typeface="Lorenzo Sans Medium" panose="020B0603030202020304" pitchFamily="34" charset="0"/>
              <a:sym typeface="Comfortaa"/>
            </a:endParaRPr>
          </a:p>
          <a:p>
            <a:pPr marL="0" lvl="0" indent="224999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914400" lvl="0" indent="-290513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224999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tx1"/>
              </a:solidFill>
              <a:latin typeface="Lorenzo Sans" panose="020B0503030202020304" pitchFamily="34" charset="0"/>
              <a:cs typeface="Lorenzo Sans" panose="020B05030302020203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7F2B25-0B7B-5E6D-FB3F-BCB377091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084" y="1656236"/>
            <a:ext cx="4561786" cy="30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1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/>
        </p:nvSpPr>
        <p:spPr>
          <a:xfrm>
            <a:off x="3586380" y="842963"/>
            <a:ext cx="4583747" cy="3554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indent="179388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НАПРАВЛЕНИЯ НАШЕЙ ДЕЯТЕЛЬНОСТИ</a:t>
            </a:r>
          </a:p>
          <a:p>
            <a:pPr lvl="0" indent="179388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solidFill>
                <a:schemeClr val="accent1">
                  <a:lumMod val="75000"/>
                </a:schemeClr>
              </a:solidFill>
              <a:latin typeface="Lorenzo Sans Medium" panose="020B0603030202020304" pitchFamily="34" charset="0"/>
              <a:ea typeface="Comfortaa"/>
              <a:cs typeface="Lorenzo Sans Medium" panose="020B0603030202020304" pitchFamily="34" charset="0"/>
              <a:sym typeface="Comfortaa"/>
            </a:endParaRPr>
          </a:p>
          <a:p>
            <a:pPr marL="0" lvl="0" indent="224999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350838" lvl="1" indent="-171450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5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Инклюзивное образование для детей с РАС. Открываем и поддерживаем ресурсные классы и ресурсные группы.</a:t>
            </a:r>
          </a:p>
          <a:p>
            <a:pPr marL="179388" lvl="1" indent="411163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500"/>
              <a:buFont typeface="Comfortaa"/>
              <a:buChar char="○"/>
            </a:pPr>
            <a:endParaRPr sz="1200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350838" lvl="1" indent="-171450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5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Центр поддержки и развития детей с аутизмом «РАССВЕТ 3000». Ранняя помощь. Развивающие занятия. Семинары, тренинги, консультации для родителей и специалистов.</a:t>
            </a:r>
          </a:p>
          <a:p>
            <a:pPr marL="179388" lvl="1" indent="411163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500"/>
              <a:buFont typeface="Comfortaa"/>
              <a:buChar char="○"/>
            </a:pPr>
            <a:endParaRPr sz="1200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350838" lvl="1" indent="-171450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5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Центр полезной занятости для подростков и молодых людей с РАС</a:t>
            </a:r>
            <a:r>
              <a:rPr lang="ru" sz="1200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.</a:t>
            </a:r>
            <a:endParaRPr sz="1200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350838" lvl="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200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350838" lvl="1" indent="-171450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5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Информирование общества о проблеме аутизма и продвижение методов с научно доказанной эффективностью в систему помощи людям с РАС.</a:t>
            </a:r>
            <a:endParaRPr sz="1200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224999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tx1"/>
              </a:solidFill>
              <a:latin typeface="Lorenzo Sans" panose="020B0503030202020304" pitchFamily="34" charset="0"/>
              <a:cs typeface="Lorenzo Sans" panose="020B05030302020203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D739EE6-BD7B-E2EA-2805-43B4468619D9}"/>
              </a:ext>
            </a:extLst>
          </p:cNvPr>
          <p:cNvGrpSpPr/>
          <p:nvPr/>
        </p:nvGrpSpPr>
        <p:grpSpPr>
          <a:xfrm>
            <a:off x="0" y="527289"/>
            <a:ext cx="3068732" cy="4186135"/>
            <a:chOff x="499335" y="584616"/>
            <a:chExt cx="3143326" cy="428789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9000997-6434-DE1A-DF67-6B2A6DDFA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335" y="584616"/>
              <a:ext cx="1454749" cy="1939666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517D70A-271F-C0FF-72B4-E6E930C7C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5917" y="594771"/>
              <a:ext cx="1626744" cy="1939666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C916EC3-1948-1305-CC7A-5A64BF4FF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7940" y="2594195"/>
              <a:ext cx="1434721" cy="1912962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760544D7-2259-4CDA-06DD-DBB2F0146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72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2323" t="6927" b="6927"/>
            <a:stretch>
              <a:fillRect/>
            </a:stretch>
          </p:blipFill>
          <p:spPr>
            <a:xfrm rot="21000079">
              <a:off x="514201" y="2959544"/>
              <a:ext cx="1657994" cy="19129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 txBox="1"/>
          <p:nvPr/>
        </p:nvSpPr>
        <p:spPr>
          <a:xfrm>
            <a:off x="1339576" y="834273"/>
            <a:ext cx="5444945" cy="483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accent1">
                    <a:lumMod val="75000"/>
                  </a:schemeClr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Личная история как двигатель изменений: 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Lorenzo Sans Medium" panose="020B0603030202020304" pitchFamily="34" charset="0"/>
              <a:ea typeface="Comfortaa"/>
              <a:cs typeface="Lorenzo Sans Medium" panose="020B0603030202020304" pitchFamily="34" charset="0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Егор, 2010 г.р.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2013г. – ПМПК «Вам точно не в обычный детский сад»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2013г. – коррекционный детский сад «Приходите, когда исполнится 5 лет»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2015г. – взяли в коррекционный детский сад, группа ЗПРР, на 2 часа в день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2016г. – коррекционный детский сад, консилиум «Рекомендуем перейти в группу для детей с интеллектуальными нарушениями»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Ноябрь 2016г. – увольняюсь с работы и иду работать в НКО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44999" lvl="0" indent="134999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224999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Lorenzo Sans" panose="020B0503030202020304" pitchFamily="34" charset="0"/>
              <a:cs typeface="Lorenzo Sans" panose="020B05030302020203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3E9881-E45D-61B8-774E-5DA8AB45F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731" y="449036"/>
            <a:ext cx="1825684" cy="18696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405083-7E72-71C1-4112-3E124C1B7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283" y="2762333"/>
            <a:ext cx="1886131" cy="19505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 txBox="1"/>
          <p:nvPr/>
        </p:nvSpPr>
        <p:spPr>
          <a:xfrm>
            <a:off x="669472" y="342900"/>
            <a:ext cx="6115050" cy="5047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accent1">
                    <a:lumMod val="75000"/>
                  </a:schemeClr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2016 год: 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Lorenzo Sans Medium" panose="020B0603030202020304" pitchFamily="34" charset="0"/>
              <a:ea typeface="Comfortaa"/>
              <a:cs typeface="Lorenzo Sans Medium" panose="020B0603030202020304" pitchFamily="34" charset="0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Нет групп в детских садах для детей с РАС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Нет нормативов подушевого финансирования на дошкольное и школьное образование детей с РАС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Нет тьюторов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Нет запроса и инициативы от детских садов изменить ситуацию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Детей с РАС в детских садах очень мало и чаще всего это кратковременное пребывание и чаще всего это просто присмотр без обучения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Нет инклюзии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ЕСТЬ БОЛЬШОЕ ЖЕЛАНИЕ ИЗМЕНИТЬ СИТУАЦИЮ 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44999" lvl="0" indent="134999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224999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Lorenzo Sans" panose="020B0503030202020304" pitchFamily="34" charset="0"/>
              <a:cs typeface="Lorenzo Sans" panose="020B05030302020203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49EFB3-C0E8-BCC7-C7AE-2E9987489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560" y="1061357"/>
            <a:ext cx="2137002" cy="284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39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 txBox="1"/>
          <p:nvPr/>
        </p:nvSpPr>
        <p:spPr>
          <a:xfrm>
            <a:off x="1339576" y="834273"/>
            <a:ext cx="5444945" cy="381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accent1">
                    <a:lumMod val="75000"/>
                  </a:schemeClr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В 2016 году АНО «РАССВЕТ» выступила с инициативой реализации инклюзивных проектов Ресурсная группа и Ресурсный класс в г. Уфе: 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Lorenzo Sans Medium" panose="020B0603030202020304" pitchFamily="34" charset="0"/>
              <a:ea typeface="Comfortaa"/>
              <a:cs typeface="Lorenzo Sans Medium" panose="020B0603030202020304" pitchFamily="34" charset="0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Встреча с представителями Администрации г. Уфы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Поиск площадок (детский сад, школа)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Письмо Главе РБ о необходимости повышенного подушевого финансирования на дошкольное и школьное образование детей с РАС, личная встреча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44999" lvl="0" indent="134999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224999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Lorenzo Sans" panose="020B0503030202020304" pitchFamily="34" charset="0"/>
              <a:cs typeface="Lorenzo Sans" panose="020B05030302020203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F9565E-3DAB-514C-168E-AE0F37E6A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468" y="369402"/>
            <a:ext cx="1383912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79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 txBox="1"/>
          <p:nvPr/>
        </p:nvSpPr>
        <p:spPr>
          <a:xfrm>
            <a:off x="1053194" y="457201"/>
            <a:ext cx="5731328" cy="5078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accent1">
                    <a:lumMod val="75000"/>
                  </a:schemeClr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Сотрудничество с МАДОУ Детский сад № 233 г. Уфы 2017-2025 год: 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Lorenzo Sans Medium" panose="020B0603030202020304" pitchFamily="34" charset="0"/>
              <a:ea typeface="Comfortaa"/>
              <a:cs typeface="Lorenzo Sans Medium" panose="020B0603030202020304" pitchFamily="34" charset="0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Сентябрь 2017г. Открытие первой ресурсной группы 8 детей с РАС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Сентябрь 2020г. Открытие второй ресурсной группы, всего в 2-х группах 10 детей с РАС 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Все это время обучение специалистов методам с научно доказанной эффективностью (ПАП, ПЕКС), поддержка куратора по прикладному анализу поведения и супервизора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Все это время построение инклюзии: уроки доброты, обратная инклюзия, выступления на педсоветах, родительских собраниях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Lorenzo Sans" panose="020B0503030202020304" pitchFamily="34" charset="0"/>
                <a:ea typeface="Comfortaa"/>
                <a:cs typeface="Lorenzo Sans" panose="020B0503030202020304" pitchFamily="34" charset="0"/>
                <a:sym typeface="Comfortaa"/>
              </a:rPr>
              <a:t>Поиск дополнительных источников финансирования: гранты, благотворительные пожертвования</a:t>
            </a: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44999" lvl="0" indent="134999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224999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Lorenzo Sans" panose="020B0503030202020304" pitchFamily="34" charset="0"/>
              <a:cs typeface="Lorenzo Sans" panose="020B05030302020203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07451C-8073-0948-7A18-3B0F64634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499" y="1102178"/>
            <a:ext cx="1993891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05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 txBox="1"/>
          <p:nvPr/>
        </p:nvSpPr>
        <p:spPr>
          <a:xfrm>
            <a:off x="1339576" y="834273"/>
            <a:ext cx="5444945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В 2018 в Республике Башкортостан Постановлением Правительства  введены повышенные нормативы подушевого финансирования на образование детей с РАС.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solidFill>
                <a:schemeClr val="accent1">
                  <a:lumMod val="75000"/>
                </a:schemeClr>
              </a:solidFill>
              <a:latin typeface="Lorenzo Sans Medium" panose="020B0603030202020304" pitchFamily="34" charset="0"/>
              <a:ea typeface="Comfortaa"/>
              <a:cs typeface="Lorenzo Sans Medium" panose="020B0603030202020304" pitchFamily="34" charset="0"/>
              <a:sym typeface="Comfortaa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В настоящее время действуют нормативы, утвержденные Постановлением Правительства РБ от 07.05.2025г. № 215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Lorenzo Sans Medium" panose="020B0603030202020304" pitchFamily="34" charset="0"/>
              <a:ea typeface="Comfortaa"/>
              <a:cs typeface="Lorenzo Sans Medium" panose="020B0603030202020304" pitchFamily="34" charset="0"/>
              <a:sym typeface="Comfortaa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Нормативы утверждаются каждый год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ru" sz="1600" dirty="0">
                <a:solidFill>
                  <a:schemeClr val="tx1"/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 </a:t>
            </a:r>
            <a:endParaRPr sz="1600" dirty="0">
              <a:solidFill>
                <a:schemeClr val="tx1"/>
              </a:solidFill>
              <a:latin typeface="Lorenzo Sans Medium" panose="020B0603030202020304" pitchFamily="34" charset="0"/>
              <a:ea typeface="Comfortaa"/>
              <a:cs typeface="Lorenzo Sans Medium" panose="020B0603030202020304" pitchFamily="34" charset="0"/>
              <a:sym typeface="Comfortaa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44999" lvl="0" indent="134999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224999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Lorenzo Sans" panose="020B0503030202020304" pitchFamily="34" charset="0"/>
              <a:cs typeface="Lorenzo Sans" panose="020B05030302020203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F9565E-3DAB-514C-168E-AE0F37E6A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468" y="369402"/>
            <a:ext cx="1383912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81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 txBox="1"/>
          <p:nvPr/>
        </p:nvSpPr>
        <p:spPr>
          <a:xfrm>
            <a:off x="1524000" y="155121"/>
            <a:ext cx="5588468" cy="2800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Дошкольное образование (для примера берем норматив для городского населенного пункта, дети от 3-х лет), рублей в год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" sz="1600" dirty="0">
              <a:solidFill>
                <a:schemeClr val="accent1">
                  <a:lumMod val="75000"/>
                </a:schemeClr>
              </a:solidFill>
              <a:latin typeface="Lorenzo Sans Medium" panose="020B0603030202020304" pitchFamily="34" charset="0"/>
              <a:ea typeface="Comfortaa"/>
              <a:cs typeface="Lorenzo Sans Medium" panose="020B0603030202020304" pitchFamily="34" charset="0"/>
              <a:sym typeface="Comforta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accent1">
                    <a:lumMod val="75000"/>
                  </a:schemeClr>
                </a:solidFill>
                <a:latin typeface="Lorenzo Sans Medium" panose="020B0603030202020304" pitchFamily="34" charset="0"/>
                <a:ea typeface="Comfortaa"/>
                <a:cs typeface="Lorenzo Sans Medium" panose="020B0603030202020304" pitchFamily="34" charset="0"/>
                <a:sym typeface="Comfortaa"/>
              </a:rPr>
              <a:t> </a:t>
            </a:r>
            <a:endParaRPr sz="1600" dirty="0">
              <a:solidFill>
                <a:schemeClr val="accent1">
                  <a:lumMod val="75000"/>
                </a:schemeClr>
              </a:solidFill>
              <a:latin typeface="Lorenzo Sans Medium" panose="020B0603030202020304" pitchFamily="34" charset="0"/>
              <a:ea typeface="Comfortaa"/>
              <a:cs typeface="Lorenzo Sans Medium" panose="020B0603030202020304" pitchFamily="34" charset="0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rgbClr val="4C1130"/>
              </a:buClr>
              <a:buSzPts val="18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tx1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44999" lvl="0" indent="134999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914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C1130"/>
              </a:solidFill>
              <a:latin typeface="Lorenzo Sans" panose="020B0503030202020304" pitchFamily="34" charset="0"/>
              <a:ea typeface="Comfortaa"/>
              <a:cs typeface="Lorenzo Sans" panose="020B0503030202020304" pitchFamily="34" charset="0"/>
              <a:sym typeface="Comfortaa"/>
            </a:endParaRPr>
          </a:p>
          <a:p>
            <a:pPr marL="0" lvl="0" indent="224999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Lorenzo Sans" panose="020B0503030202020304" pitchFamily="34" charset="0"/>
              <a:cs typeface="Lorenzo Sans" panose="020B0503030202020304" pitchFamily="34" charset="0"/>
            </a:endParaRPr>
          </a:p>
        </p:txBody>
      </p: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70887A0A-AF7B-E321-4E7F-51E5711D8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36727"/>
              </p:ext>
            </p:extLst>
          </p:nvPr>
        </p:nvGraphicFramePr>
        <p:xfrm>
          <a:off x="1526721" y="1159329"/>
          <a:ext cx="6719207" cy="3626548"/>
        </p:xfrm>
        <a:graphic>
          <a:graphicData uri="http://schemas.openxmlformats.org/drawingml/2006/table">
            <a:tbl>
              <a:tblPr firstRow="1" bandRow="1">
                <a:tableStyleId>{DF1CA031-8546-43EB-98AA-5D83BBE98AF9}</a:tableStyleId>
              </a:tblPr>
              <a:tblGrid>
                <a:gridCol w="2237921">
                  <a:extLst>
                    <a:ext uri="{9D8B030D-6E8A-4147-A177-3AD203B41FA5}">
                      <a16:colId xmlns:a16="http://schemas.microsoft.com/office/drawing/2014/main" val="1540819022"/>
                    </a:ext>
                  </a:extLst>
                </a:gridCol>
                <a:gridCol w="2240643">
                  <a:extLst>
                    <a:ext uri="{9D8B030D-6E8A-4147-A177-3AD203B41FA5}">
                      <a16:colId xmlns:a16="http://schemas.microsoft.com/office/drawing/2014/main" val="138801647"/>
                    </a:ext>
                  </a:extLst>
                </a:gridCol>
                <a:gridCol w="2240643">
                  <a:extLst>
                    <a:ext uri="{9D8B030D-6E8A-4147-A177-3AD203B41FA5}">
                      <a16:colId xmlns:a16="http://schemas.microsoft.com/office/drawing/2014/main" val="3846563998"/>
                    </a:ext>
                  </a:extLst>
                </a:gridCol>
              </a:tblGrid>
              <a:tr h="967208">
                <a:tc>
                  <a:txBody>
                    <a:bodyPr/>
                    <a:lstStyle/>
                    <a:p>
                      <a:r>
                        <a:rPr lang="ru-RU" dirty="0"/>
                        <a:t>Время пребывания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Обычная группа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Группа компенсирующей направленности для детей с РАС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764011"/>
                  </a:ext>
                </a:extLst>
              </a:tr>
              <a:tr h="428236">
                <a:tc>
                  <a:txBody>
                    <a:bodyPr/>
                    <a:lstStyle/>
                    <a:p>
                      <a:r>
                        <a:rPr lang="ru-RU" dirty="0"/>
                        <a:t>3-5 часов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20483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187705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598708"/>
                  </a:ext>
                </a:extLst>
              </a:tr>
              <a:tr h="428236">
                <a:tc>
                  <a:txBody>
                    <a:bodyPr/>
                    <a:lstStyle/>
                    <a:p>
                      <a:r>
                        <a:rPr lang="ru-RU" dirty="0"/>
                        <a:t>8-10 часов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46093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422341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141616"/>
                  </a:ext>
                </a:extLst>
              </a:tr>
              <a:tr h="428236">
                <a:tc>
                  <a:txBody>
                    <a:bodyPr/>
                    <a:lstStyle/>
                    <a:p>
                      <a:r>
                        <a:rPr lang="ru-RU" dirty="0"/>
                        <a:t>10,5 часов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53772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492728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606899"/>
                  </a:ext>
                </a:extLst>
              </a:tr>
              <a:tr h="428236">
                <a:tc>
                  <a:txBody>
                    <a:bodyPr/>
                    <a:lstStyle/>
                    <a:p>
                      <a:r>
                        <a:rPr lang="ru-RU" dirty="0"/>
                        <a:t>12 часов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61454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563120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930850"/>
                  </a:ext>
                </a:extLst>
              </a:tr>
              <a:tr h="428236">
                <a:tc>
                  <a:txBody>
                    <a:bodyPr/>
                    <a:lstStyle/>
                    <a:p>
                      <a:r>
                        <a:rPr lang="ru-RU" dirty="0"/>
                        <a:t>Круглосуточно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71698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656972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016426"/>
                  </a:ext>
                </a:extLst>
              </a:tr>
              <a:tr h="428236">
                <a:tc gridSpan="3"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НЕТ НОРМАТИВОВ ДЛЯ ГРУПП КОМБИНИРОВАННОЙ НАПРАВЛЕННОСТИ С ДЕТЬМИ С РАС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483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088500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732</Words>
  <Application>Microsoft Office PowerPoint</Application>
  <PresentationFormat>Экран (16:9)</PresentationFormat>
  <Paragraphs>153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Lorenzo Sans</vt:lpstr>
      <vt:lpstr>Lorenzo Sans Medium</vt:lpstr>
      <vt:lpstr>Comfortaa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Кожевникова</dc:creator>
  <cp:lastModifiedBy>manuilov1006@outlook.com</cp:lastModifiedBy>
  <cp:revision>66</cp:revision>
  <cp:lastPrinted>2025-09-05T18:35:22Z</cp:lastPrinted>
  <dcterms:modified xsi:type="dcterms:W3CDTF">2026-05-22T06:37:59Z</dcterms:modified>
</cp:coreProperties>
</file>