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7" r:id="rId2"/>
    <p:sldId id="264" r:id="rId3"/>
    <p:sldId id="257" r:id="rId4"/>
    <p:sldId id="265" r:id="rId5"/>
    <p:sldId id="266" r:id="rId6"/>
    <p:sldId id="279" r:id="rId7"/>
    <p:sldId id="270" r:id="rId8"/>
    <p:sldId id="278" r:id="rId9"/>
    <p:sldId id="267" r:id="rId10"/>
    <p:sldId id="268" r:id="rId11"/>
    <p:sldId id="269" r:id="rId12"/>
    <p:sldId id="271" r:id="rId13"/>
    <p:sldId id="280" r:id="rId14"/>
    <p:sldId id="281" r:id="rId15"/>
    <p:sldId id="282" r:id="rId16"/>
    <p:sldId id="283" r:id="rId17"/>
    <p:sldId id="284" r:id="rId18"/>
    <p:sldId id="285" r:id="rId19"/>
    <p:sldId id="286" r:id="rId20"/>
    <p:sldId id="272" r:id="rId21"/>
    <p:sldId id="274" r:id="rId22"/>
    <p:sldId id="275" r:id="rId23"/>
    <p:sldId id="27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21.05.2026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https://klike.net/uploads/posts/2022-10/1664623216_b.jpg"/>
          <p:cNvPicPr>
            <a:picLocks noChangeAspect="1" noChangeArrowheads="1"/>
          </p:cNvPicPr>
          <p:nvPr/>
        </p:nvPicPr>
        <p:blipFill>
          <a:blip r:embed="rId2" cstate="print"/>
          <a:srcRect/>
          <a:stretch>
            <a:fillRect/>
          </a:stretch>
        </p:blipFill>
        <p:spPr bwMode="auto">
          <a:xfrm>
            <a:off x="16225" y="0"/>
            <a:ext cx="9127775" cy="6858000"/>
          </a:xfrm>
          <a:prstGeom prst="rect">
            <a:avLst/>
          </a:prstGeom>
          <a:noFill/>
        </p:spPr>
      </p:pic>
      <p:sp>
        <p:nvSpPr>
          <p:cNvPr id="4" name="Заголовок 3"/>
          <p:cNvSpPr>
            <a:spLocks noGrp="1"/>
          </p:cNvSpPr>
          <p:nvPr>
            <p:ph type="ctrTitle"/>
          </p:nvPr>
        </p:nvSpPr>
        <p:spPr>
          <a:xfrm>
            <a:off x="0" y="1196752"/>
            <a:ext cx="9036496" cy="2160240"/>
          </a:xfrm>
        </p:spPr>
        <p:txBody>
          <a:bodyPr>
            <a:normAutofit/>
          </a:bodyPr>
          <a:lstStyle/>
          <a:p>
            <a:pPr algn="ctr"/>
            <a:r>
              <a:rPr lang="ru-RU" sz="2400" dirty="0" smtClean="0">
                <a:solidFill>
                  <a:schemeClr val="bg1"/>
                </a:solidFill>
                <a:latin typeface="Times New Roman" pitchFamily="18" charset="0"/>
                <a:cs typeface="Times New Roman" pitchFamily="18" charset="0"/>
              </a:rPr>
              <a:t>Применение методов прикладного анализа поведения в работе с детьми дошкольного возраста, имеющими расстройства </a:t>
            </a:r>
            <a:r>
              <a:rPr lang="ru-RU" sz="2400" dirty="0" err="1" smtClean="0">
                <a:solidFill>
                  <a:schemeClr val="bg1"/>
                </a:solidFill>
                <a:latin typeface="Times New Roman" pitchFamily="18" charset="0"/>
                <a:cs typeface="Times New Roman" pitchFamily="18" charset="0"/>
              </a:rPr>
              <a:t>аутистического</a:t>
            </a:r>
            <a:r>
              <a:rPr lang="ru-RU" sz="2400" dirty="0" smtClean="0">
                <a:solidFill>
                  <a:schemeClr val="bg1"/>
                </a:solidFill>
                <a:latin typeface="Times New Roman" pitchFamily="18" charset="0"/>
                <a:cs typeface="Times New Roman" pitchFamily="18" charset="0"/>
              </a:rPr>
              <a:t> спектра</a:t>
            </a:r>
            <a:endParaRPr lang="ru-RU" sz="2400" dirty="0">
              <a:solidFill>
                <a:schemeClr val="bg1"/>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323528" y="4437112"/>
            <a:ext cx="5112568" cy="1872208"/>
          </a:xfrm>
        </p:spPr>
        <p:txBody>
          <a:bodyPr>
            <a:normAutofit fontScale="55000" lnSpcReduction="20000"/>
          </a:bodyPr>
          <a:lstStyle/>
          <a:p>
            <a:pPr algn="ctr"/>
            <a:r>
              <a:rPr lang="ru-RU" altLang="ru-RU" sz="3600" b="1" dirty="0" err="1" smtClean="0">
                <a:solidFill>
                  <a:schemeClr val="tx1"/>
                </a:solidFill>
                <a:latin typeface="Times New Roman" pitchFamily="18" charset="0"/>
                <a:cs typeface="Times New Roman" pitchFamily="18" charset="0"/>
              </a:rPr>
              <a:t>СамиковаИраИСа</a:t>
            </a:r>
            <a:endParaRPr lang="ru-RU" altLang="ru-RU" sz="3600" b="1" dirty="0" smtClean="0">
              <a:solidFill>
                <a:schemeClr val="tx1"/>
              </a:solidFill>
              <a:latin typeface="Times New Roman" pitchFamily="18" charset="0"/>
              <a:cs typeface="Times New Roman" pitchFamily="18" charset="0"/>
            </a:endParaRPr>
          </a:p>
          <a:p>
            <a:pPr algn="ctr"/>
            <a:r>
              <a:rPr lang="ru-RU" altLang="ru-RU" sz="2800" b="1" dirty="0" err="1" smtClean="0">
                <a:solidFill>
                  <a:schemeClr val="bg1"/>
                </a:solidFill>
                <a:latin typeface="Times New Roman" pitchFamily="18" charset="0"/>
                <a:cs typeface="Times New Roman" pitchFamily="18" charset="0"/>
              </a:rPr>
              <a:t>Самикова</a:t>
            </a:r>
            <a:r>
              <a:rPr lang="ru-RU" altLang="ru-RU" sz="2800" b="1" dirty="0" smtClean="0">
                <a:solidFill>
                  <a:schemeClr val="bg1"/>
                </a:solidFill>
                <a:latin typeface="Times New Roman" pitchFamily="18" charset="0"/>
                <a:cs typeface="Times New Roman" pitchFamily="18" charset="0"/>
              </a:rPr>
              <a:t> Ира </a:t>
            </a:r>
            <a:r>
              <a:rPr lang="ru-RU" altLang="ru-RU" sz="2800" b="1" dirty="0" err="1" smtClean="0">
                <a:solidFill>
                  <a:schemeClr val="bg1"/>
                </a:solidFill>
                <a:latin typeface="Times New Roman" pitchFamily="18" charset="0"/>
                <a:cs typeface="Times New Roman" pitchFamily="18" charset="0"/>
              </a:rPr>
              <a:t>Ильгамовна</a:t>
            </a:r>
            <a:endParaRPr lang="ru-RU" altLang="ru-RU" sz="2800" b="1" dirty="0" smtClean="0">
              <a:solidFill>
                <a:schemeClr val="bg1"/>
              </a:solidFill>
              <a:latin typeface="Times New Roman" pitchFamily="18" charset="0"/>
              <a:cs typeface="Times New Roman" pitchFamily="18" charset="0"/>
            </a:endParaRPr>
          </a:p>
          <a:p>
            <a:pPr algn="ctr"/>
            <a:r>
              <a:rPr lang="ru-RU" altLang="ru-RU" sz="2800" b="1" dirty="0" smtClean="0">
                <a:solidFill>
                  <a:schemeClr val="bg1"/>
                </a:solidFill>
                <a:latin typeface="Times New Roman" pitchFamily="18" charset="0"/>
                <a:cs typeface="Times New Roman" pitchFamily="18" charset="0"/>
              </a:rPr>
              <a:t>Педагог-психолог Регионального Ресурсного центра консультации, коррекции и обучения детей с интеллектуальными нарушениями, имеющих расстройства </a:t>
            </a:r>
            <a:r>
              <a:rPr lang="ru-RU" altLang="ru-RU" sz="2800" b="1" dirty="0" err="1" smtClean="0">
                <a:solidFill>
                  <a:schemeClr val="bg1"/>
                </a:solidFill>
                <a:latin typeface="Times New Roman" pitchFamily="18" charset="0"/>
                <a:cs typeface="Times New Roman" pitchFamily="18" charset="0"/>
              </a:rPr>
              <a:t>аутистического</a:t>
            </a:r>
            <a:r>
              <a:rPr lang="ru-RU" altLang="ru-RU" sz="2800" b="1" dirty="0" smtClean="0">
                <a:solidFill>
                  <a:schemeClr val="bg1"/>
                </a:solidFill>
                <a:latin typeface="Times New Roman" pitchFamily="18" charset="0"/>
                <a:cs typeface="Times New Roman" pitchFamily="18" charset="0"/>
              </a:rPr>
              <a:t> </a:t>
            </a:r>
            <a:r>
              <a:rPr lang="ru-RU" altLang="ru-RU" sz="2800" b="1" dirty="0" smtClean="0">
                <a:solidFill>
                  <a:schemeClr val="bg1"/>
                </a:solidFill>
                <a:latin typeface="Times New Roman" pitchFamily="18" charset="0"/>
                <a:cs typeface="Times New Roman" pitchFamily="18" charset="0"/>
              </a:rPr>
              <a:t>спектра</a:t>
            </a:r>
          </a:p>
          <a:p>
            <a:pPr algn="ctr"/>
            <a:r>
              <a:rPr lang="ru-RU" altLang="ru-RU" sz="2800" b="1" dirty="0" smtClean="0">
                <a:solidFill>
                  <a:schemeClr val="bg1"/>
                </a:solidFill>
                <a:latin typeface="Times New Roman" pitchFamily="18" charset="0"/>
                <a:cs typeface="Times New Roman" pitchFamily="18" charset="0"/>
              </a:rPr>
              <a:t>КШИ № 63 г. Уфа</a:t>
            </a:r>
          </a:p>
          <a:p>
            <a:pPr algn="ctr"/>
            <a:r>
              <a:rPr lang="ru-RU" altLang="ru-RU" sz="2800" b="1" dirty="0" smtClean="0">
                <a:solidFill>
                  <a:schemeClr val="bg1"/>
                </a:solidFill>
                <a:latin typeface="Times New Roman" pitchFamily="18" charset="0"/>
                <a:cs typeface="Times New Roman" pitchFamily="18" charset="0"/>
              </a:rPr>
              <a:t>Специалист по прикладному анализу поведения</a:t>
            </a:r>
            <a:r>
              <a:rPr lang="ru-RU" altLang="ru-RU" sz="2800" b="1" dirty="0" smtClean="0">
                <a:solidFill>
                  <a:schemeClr val="bg1"/>
                </a:solidFill>
                <a:latin typeface="Times New Roman" pitchFamily="18" charset="0"/>
                <a:cs typeface="Times New Roman" pitchFamily="18" charset="0"/>
              </a:rPr>
              <a:t> </a:t>
            </a:r>
            <a:endParaRPr lang="ru-RU" altLang="ru-RU" sz="2800" b="1" dirty="0" smtClean="0">
              <a:solidFill>
                <a:schemeClr val="bg1"/>
              </a:solidFill>
              <a:latin typeface="Times New Roman" pitchFamily="18" charset="0"/>
              <a:cs typeface="Times New Roman" pitchFamily="18" charset="0"/>
            </a:endParaRPr>
          </a:p>
          <a:p>
            <a:endParaRPr lang="ru-RU" dirty="0"/>
          </a:p>
        </p:txBody>
      </p:sp>
      <p:pic>
        <p:nvPicPr>
          <p:cNvPr id="6" name="Picture 2" descr="C:\Users\First\Desktop\А.png"/>
          <p:cNvPicPr>
            <a:picLocks noChangeAspect="1" noChangeArrowheads="1"/>
          </p:cNvPicPr>
          <p:nvPr/>
        </p:nvPicPr>
        <p:blipFill>
          <a:blip r:embed="rId3" cstate="print"/>
          <a:srcRect/>
          <a:stretch>
            <a:fillRect/>
          </a:stretch>
        </p:blipFill>
        <p:spPr bwMode="auto">
          <a:xfrm>
            <a:off x="3851920" y="0"/>
            <a:ext cx="1114425" cy="13747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Овал 3"/>
          <p:cNvSpPr/>
          <p:nvPr/>
        </p:nvSpPr>
        <p:spPr>
          <a:xfrm>
            <a:off x="323528" y="404664"/>
            <a:ext cx="8136904" cy="63367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r>
              <a:rPr lang="ru-RU" sz="2400" b="1" dirty="0" smtClean="0">
                <a:solidFill>
                  <a:schemeClr val="bg1"/>
                </a:solidFill>
                <a:latin typeface="Times New Roman" pitchFamily="18" charset="0"/>
                <a:cs typeface="Times New Roman" pitchFamily="18" charset="0"/>
              </a:rPr>
              <a:t>ОКРУЖАЮЩАЯ СРЕДА</a:t>
            </a:r>
            <a:endParaRPr lang="ru-RU" sz="2400" b="1" dirty="0">
              <a:solidFill>
                <a:schemeClr val="bg1"/>
              </a:solidFill>
              <a:latin typeface="Times New Roman" pitchFamily="18" charset="0"/>
              <a:cs typeface="Times New Roman" pitchFamily="18" charset="0"/>
            </a:endParaRPr>
          </a:p>
        </p:txBody>
      </p:sp>
      <p:sp>
        <p:nvSpPr>
          <p:cNvPr id="5" name="Овал 4"/>
          <p:cNvSpPr/>
          <p:nvPr/>
        </p:nvSpPr>
        <p:spPr>
          <a:xfrm>
            <a:off x="2987824" y="1844824"/>
            <a:ext cx="2592288" cy="25922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dirty="0" smtClean="0">
                <a:latin typeface="Times New Roman" pitchFamily="18" charset="0"/>
                <a:cs typeface="Times New Roman" pitchFamily="18" charset="0"/>
              </a:rPr>
              <a:t>ПОВЕДЕНИЕ</a:t>
            </a:r>
            <a:r>
              <a:rPr lang="ru-RU" dirty="0" smtClean="0"/>
              <a:t/>
            </a:r>
            <a:br>
              <a:rPr lang="ru-RU" dirty="0" smtClean="0"/>
            </a:br>
            <a:endParaRPr lang="ru-RU" dirty="0" smtClean="0"/>
          </a:p>
          <a:p>
            <a:pPr algn="ctr"/>
            <a:endParaRPr lang="ru-RU" sz="2800" dirty="0" smtClean="0">
              <a:latin typeface="Times New Roman" pitchFamily="18" charset="0"/>
              <a:cs typeface="Times New Roman" pitchFamily="18" charset="0"/>
            </a:endParaRPr>
          </a:p>
          <a:p>
            <a:pPr algn="ctr"/>
            <a:endParaRPr lang="ru-RU" sz="2800" dirty="0" smtClean="0">
              <a:latin typeface="Times New Roman" pitchFamily="18" charset="0"/>
              <a:cs typeface="Times New Roman" pitchFamily="18" charset="0"/>
            </a:endParaRPr>
          </a:p>
          <a:p>
            <a:pPr algn="ctr"/>
            <a:endParaRPr lang="ru-RU" sz="2800" dirty="0" smtClean="0">
              <a:latin typeface="Times New Roman" pitchFamily="18" charset="0"/>
              <a:cs typeface="Times New Roman" pitchFamily="18" charset="0"/>
            </a:endParaRPr>
          </a:p>
          <a:p>
            <a:pPr algn="ctr"/>
            <a:endParaRPr lang="ru-RU" sz="2800" dirty="0" smtClean="0">
              <a:latin typeface="Times New Roman" pitchFamily="18" charset="0"/>
              <a:cs typeface="Times New Roman" pitchFamily="18" charset="0"/>
            </a:endParaRPr>
          </a:p>
        </p:txBody>
      </p:sp>
      <p:pic>
        <p:nvPicPr>
          <p:cNvPr id="1026" name="Picture 2" descr="C:\Users\Ten\Pictures\shutterstock_213562135.jpg"/>
          <p:cNvPicPr>
            <a:picLocks noChangeAspect="1" noChangeArrowheads="1"/>
          </p:cNvPicPr>
          <p:nvPr/>
        </p:nvPicPr>
        <p:blipFill>
          <a:blip r:embed="rId2" cstate="print"/>
          <a:srcRect/>
          <a:stretch>
            <a:fillRect/>
          </a:stretch>
        </p:blipFill>
        <p:spPr bwMode="auto">
          <a:xfrm>
            <a:off x="3275856" y="2708920"/>
            <a:ext cx="1812022" cy="1160450"/>
          </a:xfrm>
          <a:prstGeom prst="rect">
            <a:avLst/>
          </a:prstGeom>
          <a:noFill/>
        </p:spPr>
      </p:pic>
      <p:pic>
        <p:nvPicPr>
          <p:cNvPr id="1029" name="Picture 5" descr="Picture background"/>
          <p:cNvPicPr>
            <a:picLocks noChangeAspect="1" noChangeArrowheads="1"/>
          </p:cNvPicPr>
          <p:nvPr/>
        </p:nvPicPr>
        <p:blipFill>
          <a:blip r:embed="rId3" cstate="print"/>
          <a:srcRect/>
          <a:stretch>
            <a:fillRect/>
          </a:stretch>
        </p:blipFill>
        <p:spPr bwMode="auto">
          <a:xfrm>
            <a:off x="3347864" y="476672"/>
            <a:ext cx="2001566" cy="1413607"/>
          </a:xfrm>
          <a:prstGeom prst="rect">
            <a:avLst/>
          </a:prstGeom>
          <a:noFill/>
        </p:spPr>
      </p:pic>
      <p:sp>
        <p:nvSpPr>
          <p:cNvPr id="1031" name="AutoShape 7" descr="C:\Users\Ten\AppData\Local\Temp\{B421E2AA-14FB-4C48-86CA-C79AA978F784}.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3" name="AutoShape 9" descr="C:\Users\Ten\AppData\Local\Temp\{B421E2AA-14FB-4C48-86CA-C79AA978F784}.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5" name="AutoShape 11" descr="C:\Users\Ten\AppData\Local\Temp\{324F940F-D835-4F8B-93D9-596D20A6B548}.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7" name="Picture 13" descr="C:\Users\Ten\Pictures\maxresdefault.jpg"/>
          <p:cNvPicPr>
            <a:picLocks noChangeAspect="1" noChangeArrowheads="1"/>
          </p:cNvPicPr>
          <p:nvPr/>
        </p:nvPicPr>
        <p:blipFill>
          <a:blip r:embed="rId4" cstate="print"/>
          <a:srcRect/>
          <a:stretch>
            <a:fillRect/>
          </a:stretch>
        </p:blipFill>
        <p:spPr bwMode="auto">
          <a:xfrm>
            <a:off x="539552" y="2132856"/>
            <a:ext cx="2520280" cy="2160240"/>
          </a:xfrm>
          <a:prstGeom prst="rect">
            <a:avLst/>
          </a:prstGeom>
          <a:noFill/>
        </p:spPr>
      </p:pic>
      <p:pic>
        <p:nvPicPr>
          <p:cNvPr id="1038" name="Picture 14" descr="C:\Users\Ten\Pictures\prirodniirukotvornimir10.jpg"/>
          <p:cNvPicPr>
            <a:picLocks noChangeAspect="1" noChangeArrowheads="1"/>
          </p:cNvPicPr>
          <p:nvPr/>
        </p:nvPicPr>
        <p:blipFill>
          <a:blip r:embed="rId5" cstate="print"/>
          <a:srcRect/>
          <a:stretch>
            <a:fillRect/>
          </a:stretch>
        </p:blipFill>
        <p:spPr bwMode="auto">
          <a:xfrm>
            <a:off x="5724128" y="2204864"/>
            <a:ext cx="2638178" cy="2232248"/>
          </a:xfrm>
          <a:prstGeom prst="rect">
            <a:avLst/>
          </a:prstGeom>
          <a:noFill/>
        </p:spPr>
      </p:pic>
      <p:pic>
        <p:nvPicPr>
          <p:cNvPr id="1040" name="Picture 16" descr="C:\Users\Ten\Pictures\5cb44f9c074fb579382261.jpg"/>
          <p:cNvPicPr>
            <a:picLocks noChangeAspect="1" noChangeArrowheads="1"/>
          </p:cNvPicPr>
          <p:nvPr/>
        </p:nvPicPr>
        <p:blipFill>
          <a:blip r:embed="rId6" cstate="print"/>
          <a:srcRect/>
          <a:stretch>
            <a:fillRect/>
          </a:stretch>
        </p:blipFill>
        <p:spPr bwMode="auto">
          <a:xfrm>
            <a:off x="2987824" y="4509120"/>
            <a:ext cx="2736304" cy="154280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2400" b="1" dirty="0" smtClean="0">
                <a:solidFill>
                  <a:schemeClr val="tx1"/>
                </a:solidFill>
                <a:latin typeface="Times New Roman" pitchFamily="18" charset="0"/>
                <a:cs typeface="Times New Roman" pitchFamily="18" charset="0"/>
              </a:rPr>
              <a:t>Поведение</a:t>
            </a:r>
            <a:endParaRPr lang="ru-RU" sz="2400" b="1" dirty="0">
              <a:solidFill>
                <a:schemeClr val="tx1"/>
              </a:solidFill>
              <a:latin typeface="Times New Roman" pitchFamily="18" charset="0"/>
              <a:cs typeface="Times New Roman" pitchFamily="18" charset="0"/>
            </a:endParaRPr>
          </a:p>
        </p:txBody>
      </p:sp>
      <p:sp>
        <p:nvSpPr>
          <p:cNvPr id="5" name="Текст 4"/>
          <p:cNvSpPr>
            <a:spLocks noGrp="1"/>
          </p:cNvSpPr>
          <p:nvPr>
            <p:ph type="body" idx="1"/>
          </p:nvPr>
        </p:nvSpPr>
        <p:spPr/>
        <p:txBody>
          <a:bodyPr/>
          <a:lstStyle/>
          <a:p>
            <a:pPr algn="ctr"/>
            <a:r>
              <a:rPr lang="ru-RU" dirty="0" smtClean="0">
                <a:solidFill>
                  <a:schemeClr val="tx1"/>
                </a:solidFill>
                <a:latin typeface="Times New Roman" pitchFamily="18" charset="0"/>
                <a:cs typeface="Times New Roman" pitchFamily="18" charset="0"/>
              </a:rPr>
              <a:t>Желательное </a:t>
            </a:r>
            <a:endParaRPr lang="ru-RU" dirty="0">
              <a:solidFill>
                <a:schemeClr val="tx1"/>
              </a:solidFill>
              <a:latin typeface="Times New Roman" pitchFamily="18" charset="0"/>
              <a:cs typeface="Times New Roman" pitchFamily="18" charset="0"/>
            </a:endParaRPr>
          </a:p>
        </p:txBody>
      </p:sp>
      <p:sp>
        <p:nvSpPr>
          <p:cNvPr id="7" name="Текст 6"/>
          <p:cNvSpPr>
            <a:spLocks noGrp="1"/>
          </p:cNvSpPr>
          <p:nvPr>
            <p:ph type="body" sz="half" idx="3"/>
          </p:nvPr>
        </p:nvSpPr>
        <p:spPr/>
        <p:txBody>
          <a:bodyPr>
            <a:normAutofit/>
          </a:bodyPr>
          <a:lstStyle/>
          <a:p>
            <a:pPr algn="ctr"/>
            <a:r>
              <a:rPr lang="ru-RU" dirty="0" smtClean="0">
                <a:solidFill>
                  <a:schemeClr val="tx1"/>
                </a:solidFill>
                <a:latin typeface="Times New Roman" pitchFamily="18" charset="0"/>
                <a:cs typeface="Times New Roman" pitchFamily="18" charset="0"/>
              </a:rPr>
              <a:t>Нежелательное</a:t>
            </a:r>
            <a:endParaRPr lang="ru-RU" dirty="0">
              <a:solidFill>
                <a:schemeClr val="tx1"/>
              </a:solidFill>
              <a:latin typeface="Times New Roman" pitchFamily="18" charset="0"/>
              <a:cs typeface="Times New Roman" pitchFamily="18" charset="0"/>
            </a:endParaRPr>
          </a:p>
        </p:txBody>
      </p:sp>
      <p:sp>
        <p:nvSpPr>
          <p:cNvPr id="6" name="Содержимое 5"/>
          <p:cNvSpPr>
            <a:spLocks noGrp="1"/>
          </p:cNvSpPr>
          <p:nvPr>
            <p:ph sz="quarter" idx="2"/>
          </p:nvPr>
        </p:nvSpPr>
        <p:spPr/>
        <p:txBody>
          <a:bodyPr>
            <a:normAutofit/>
          </a:bodyPr>
          <a:lstStyle/>
          <a:p>
            <a:r>
              <a:rPr lang="ru-RU" sz="2400" dirty="0" smtClean="0">
                <a:latin typeface="Times New Roman" pitchFamily="18" charset="0"/>
                <a:cs typeface="Times New Roman" pitchFamily="18" charset="0"/>
              </a:rPr>
              <a:t>Повышает уровень качества жизни ребенка и его ближнего окружения.</a:t>
            </a:r>
            <a:endParaRPr lang="ru-RU" sz="2400" dirty="0">
              <a:latin typeface="Times New Roman" pitchFamily="18" charset="0"/>
              <a:cs typeface="Times New Roman" pitchFamily="18" charset="0"/>
            </a:endParaRPr>
          </a:p>
        </p:txBody>
      </p:sp>
      <p:sp>
        <p:nvSpPr>
          <p:cNvPr id="8" name="Содержимое 7"/>
          <p:cNvSpPr>
            <a:spLocks noGrp="1"/>
          </p:cNvSpPr>
          <p:nvPr>
            <p:ph sz="quarter" idx="4"/>
          </p:nvPr>
        </p:nvSpPr>
        <p:spPr/>
        <p:txBody>
          <a:bodyPr>
            <a:normAutofit/>
          </a:bodyPr>
          <a:lstStyle/>
          <a:p>
            <a:r>
              <a:rPr lang="ru-RU" sz="2400" dirty="0" smtClean="0">
                <a:latin typeface="Times New Roman" pitchFamily="18" charset="0"/>
                <a:cs typeface="Times New Roman" pitchFamily="18" charset="0"/>
              </a:rPr>
              <a:t>Представляет опасность здоровью и жизни самого ребенка и окружающих, страдает качество жизни ребенка и его семьи</a:t>
            </a:r>
            <a:endParaRPr lang="ru-RU" sz="2400" dirty="0">
              <a:latin typeface="Times New Roman" pitchFamily="18" charset="0"/>
              <a:cs typeface="Times New Roman" pitchFamily="18" charset="0"/>
            </a:endParaRPr>
          </a:p>
        </p:txBody>
      </p:sp>
      <p:pic>
        <p:nvPicPr>
          <p:cNvPr id="4098" name="Picture 2" descr="https://avatars.dzeninfra.ru/get-zen_doc/1908497/pub_5d0f84c1a003db00affe309c_5d0f88c313187100b093fd6d/scale_1200"/>
          <p:cNvPicPr>
            <a:picLocks noChangeAspect="1" noChangeArrowheads="1"/>
          </p:cNvPicPr>
          <p:nvPr/>
        </p:nvPicPr>
        <p:blipFill>
          <a:blip r:embed="rId2" cstate="print"/>
          <a:srcRect/>
          <a:stretch>
            <a:fillRect/>
          </a:stretch>
        </p:blipFill>
        <p:spPr bwMode="auto">
          <a:xfrm>
            <a:off x="5076056" y="4437112"/>
            <a:ext cx="3816424" cy="2197713"/>
          </a:xfrm>
          <a:prstGeom prst="rect">
            <a:avLst/>
          </a:prstGeom>
          <a:noFill/>
        </p:spPr>
      </p:pic>
      <p:pic>
        <p:nvPicPr>
          <p:cNvPr id="4100" name="Picture 4" descr="https://psy-files.ru/wp-content/uploads/6/b/2/6b26a395bb3ad3d08045566694fec04f.jpg"/>
          <p:cNvPicPr>
            <a:picLocks noChangeAspect="1" noChangeArrowheads="1"/>
          </p:cNvPicPr>
          <p:nvPr/>
        </p:nvPicPr>
        <p:blipFill>
          <a:blip r:embed="rId3" cstate="print"/>
          <a:srcRect/>
          <a:stretch>
            <a:fillRect/>
          </a:stretch>
        </p:blipFill>
        <p:spPr bwMode="auto">
          <a:xfrm>
            <a:off x="611560" y="4458394"/>
            <a:ext cx="3600400" cy="221096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pPr algn="ctr"/>
            <a:r>
              <a:rPr lang="ru-RU" sz="2400" b="1" dirty="0" smtClean="0">
                <a:solidFill>
                  <a:schemeClr val="tx1"/>
                </a:solidFill>
                <a:latin typeface="Times New Roman" pitchFamily="18" charset="0"/>
                <a:cs typeface="Times New Roman" pitchFamily="18" charset="0"/>
              </a:rPr>
              <a:t>  Функции поведения</a:t>
            </a:r>
            <a:endParaRPr lang="ru-RU" sz="24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400" dirty="0" smtClean="0">
                <a:latin typeface="Times New Roman" pitchFamily="18" charset="0"/>
                <a:cs typeface="Times New Roman" pitchFamily="18" charset="0"/>
              </a:rPr>
              <a:t>Достижение желаемого</a:t>
            </a:r>
          </a:p>
          <a:p>
            <a:r>
              <a:rPr lang="ru-RU" sz="2400" dirty="0" smtClean="0">
                <a:latin typeface="Times New Roman" pitchFamily="18" charset="0"/>
                <a:cs typeface="Times New Roman" pitchFamily="18" charset="0"/>
              </a:rPr>
              <a:t>Избегание требований</a:t>
            </a:r>
          </a:p>
          <a:p>
            <a:r>
              <a:rPr lang="ru-RU" sz="2400" dirty="0" smtClean="0">
                <a:latin typeface="Times New Roman" pitchFamily="18" charset="0"/>
                <a:cs typeface="Times New Roman" pitchFamily="18" charset="0"/>
              </a:rPr>
              <a:t>Привлечение внимания</a:t>
            </a:r>
          </a:p>
          <a:p>
            <a:r>
              <a:rPr lang="ru-RU" sz="2400" dirty="0" err="1" smtClean="0">
                <a:latin typeface="Times New Roman" pitchFamily="18" charset="0"/>
                <a:cs typeface="Times New Roman" pitchFamily="18" charset="0"/>
              </a:rPr>
              <a:t>Самостимуляция</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Функция поведения определяет методы коррекции.</a:t>
            </a:r>
          </a:p>
          <a:p>
            <a:pPr>
              <a:buNone/>
            </a:pPr>
            <a:endParaRPr lang="ru-RU"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r>
              <a:rPr lang="ru-RU" sz="2400" dirty="0" smtClean="0">
                <a:solidFill>
                  <a:schemeClr val="tx1"/>
                </a:solidFill>
                <a:latin typeface="Times New Roman" pitchFamily="18" charset="0"/>
                <a:cs typeface="Times New Roman" pitchFamily="18" charset="0"/>
              </a:rPr>
              <a:t>     Подкрепление (усиление ) поведения</a:t>
            </a:r>
            <a:br>
              <a:rPr lang="ru-RU"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12776"/>
            <a:ext cx="8229600" cy="5256584"/>
          </a:xfrm>
        </p:spPr>
        <p:txBody>
          <a:bodyPr>
            <a:normAutofit/>
          </a:bodyPr>
          <a:lstStyle/>
          <a:p>
            <a:pPr>
              <a:buNone/>
            </a:pPr>
            <a:r>
              <a:rPr lang="ru-RU" sz="2400" dirty="0" smtClean="0">
                <a:latin typeface="Times New Roman" pitchFamily="18" charset="0"/>
                <a:cs typeface="Times New Roman" pitchFamily="18" charset="0"/>
              </a:rPr>
              <a:t>1) Родители между собой громко переговариваются (ругаются), в это время ребенок случайно спотыкается, падает и начинает плакать. Родители, перестав ругаться , кидаются  к ребенку, окружают его заботой. После этого случая, каждый раз, когда родители начинают между собой громко говорить ребенок ложится на пол ( имитирует падение) и плачет. </a:t>
            </a:r>
          </a:p>
          <a:p>
            <a:pPr>
              <a:buNone/>
            </a:pPr>
            <a:r>
              <a:rPr lang="ru-RU" sz="2400" dirty="0" smtClean="0">
                <a:latin typeface="Times New Roman" pitchFamily="18" charset="0"/>
                <a:cs typeface="Times New Roman" pitchFamily="18" charset="0"/>
              </a:rPr>
              <a:t>     Предшествующий </a:t>
            </a:r>
            <a:r>
              <a:rPr lang="ru-RU" sz="2400" smtClean="0">
                <a:latin typeface="Times New Roman" pitchFamily="18" charset="0"/>
                <a:cs typeface="Times New Roman" pitchFamily="18" charset="0"/>
              </a:rPr>
              <a:t>фактор (до поведения) - </a:t>
            </a:r>
            <a:r>
              <a:rPr lang="ru-RU" sz="2400" dirty="0" smtClean="0">
                <a:latin typeface="Times New Roman" pitchFamily="18" charset="0"/>
                <a:cs typeface="Times New Roman" pitchFamily="18" charset="0"/>
              </a:rPr>
              <a:t>родители ругаются</a:t>
            </a:r>
          </a:p>
          <a:p>
            <a:pPr>
              <a:buNone/>
            </a:pPr>
            <a:r>
              <a:rPr lang="ru-RU" sz="2400" dirty="0" smtClean="0">
                <a:latin typeface="Times New Roman" pitchFamily="18" charset="0"/>
                <a:cs typeface="Times New Roman" pitchFamily="18" charset="0"/>
              </a:rPr>
              <a:t>     Поведение - ребенок ложится на пол</a:t>
            </a:r>
          </a:p>
          <a:p>
            <a:pPr>
              <a:buNone/>
            </a:pPr>
            <a:r>
              <a:rPr lang="ru-RU" sz="2400" dirty="0" smtClean="0">
                <a:latin typeface="Times New Roman" pitchFamily="18" charset="0"/>
                <a:cs typeface="Times New Roman" pitchFamily="18" charset="0"/>
              </a:rPr>
              <a:t>     Последствие( сразу после поведения) - родители перестали ругаться и предоставили внимание ребенку</a:t>
            </a:r>
          </a:p>
          <a:p>
            <a:pPr>
              <a:buNone/>
            </a:pPr>
            <a:r>
              <a:rPr lang="ru-RU" sz="2400" dirty="0" smtClean="0">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latin typeface="Times New Roman" pitchFamily="18" charset="0"/>
                <a:cs typeface="Times New Roman" pitchFamily="18" charset="0"/>
              </a:rPr>
              <a:t>      Ослабление поведения</a:t>
            </a:r>
            <a:br>
              <a:rPr lang="ru-RU"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95800"/>
          </a:xfrm>
        </p:spPr>
        <p:txBody>
          <a:bodyPr>
            <a:normAutofit lnSpcReduction="10000"/>
          </a:bodyPr>
          <a:lstStyle/>
          <a:p>
            <a:pPr marL="457200" indent="-457200">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2)  Молодая женщина в разговоре с подругой посетовала на то, что муж не дарит цветы.  Подруга уточнила, всегда ли так было. Выяснилось, что в самом начале семейной жизни, когда муж принес цветы, жена выразила недовольство тем, что он потратился на букет вместо того, чтобы купить что то полезное. После этого муж перестал покупать  цветы. Поведение « дарить цветы» не было подкреплено и подверглось ослаблению.</a:t>
            </a:r>
          </a:p>
          <a:p>
            <a:pPr marL="457200" indent="-457200">
              <a:buNone/>
            </a:pPr>
            <a:r>
              <a:rPr lang="ru-RU" sz="2400" dirty="0" smtClean="0">
                <a:latin typeface="Times New Roman" pitchFamily="18" charset="0"/>
                <a:cs typeface="Times New Roman" pitchFamily="18" charset="0"/>
              </a:rPr>
              <a:t>       Предшествующий фактор - праздник</a:t>
            </a:r>
          </a:p>
          <a:p>
            <a:pPr marL="457200" indent="-457200">
              <a:buNone/>
            </a:pPr>
            <a:r>
              <a:rPr lang="ru-RU" sz="2400" dirty="0" smtClean="0">
                <a:latin typeface="Times New Roman" pitchFamily="18" charset="0"/>
                <a:cs typeface="Times New Roman" pitchFamily="18" charset="0"/>
              </a:rPr>
              <a:t>       Поведение - муж подарил цветы</a:t>
            </a:r>
          </a:p>
          <a:p>
            <a:pPr marL="457200" indent="-457200">
              <a:buNone/>
            </a:pPr>
            <a:r>
              <a:rPr lang="ru-RU" sz="2400" dirty="0" smtClean="0">
                <a:latin typeface="Times New Roman" pitchFamily="18" charset="0"/>
                <a:cs typeface="Times New Roman" pitchFamily="18" charset="0"/>
              </a:rPr>
              <a:t>       Последствия – жена, с недовольным видом, сделала замечание по поводу цветов</a:t>
            </a:r>
          </a:p>
          <a:p>
            <a:pPr marL="457200" indent="-457200">
              <a:buNone/>
            </a:pP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r>
              <a:rPr lang="ru-RU" sz="2400" dirty="0" smtClean="0">
                <a:solidFill>
                  <a:schemeClr val="tx1"/>
                </a:solidFill>
                <a:latin typeface="Times New Roman" pitchFamily="18" charset="0"/>
                <a:cs typeface="Times New Roman" pitchFamily="18" charset="0"/>
              </a:rPr>
              <a:t>    Подкрепление поведения</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56792"/>
            <a:ext cx="8229600" cy="4767808"/>
          </a:xfrm>
        </p:spPr>
        <p:txBody>
          <a:bodyPr>
            <a:normAutofit lnSpcReduction="10000"/>
          </a:bodyPr>
          <a:lstStyle/>
          <a:p>
            <a:pPr>
              <a:buNone/>
            </a:pPr>
            <a:r>
              <a:rPr lang="ru-RU" sz="2400" dirty="0" smtClean="0">
                <a:latin typeface="Times New Roman" pitchFamily="18" charset="0"/>
                <a:cs typeface="Times New Roman" pitchFamily="18" charset="0"/>
              </a:rPr>
              <a:t>3) Девочка панически боится заходить в лифт. Поэтому они с мамой всегда поднимаются по лестнице, даже на самые верхние этажи. У Девочки появилась близкая подруга, которая пригласила ее на день рождения, она жила на 5м этаже, в  доме с лифтом. Мама говорит, что если  воспользоваться лифтом, то встреча состоится раньше и там ожидает сюрприз. Встреча с подругой была настолько приятной, что Девочка начала чаще пользоваться лифтом. Постепенно страх ездить в лифте исчез. </a:t>
            </a:r>
          </a:p>
          <a:p>
            <a:pPr>
              <a:buNone/>
            </a:pPr>
            <a:r>
              <a:rPr lang="ru-RU" sz="2400" dirty="0" smtClean="0">
                <a:latin typeface="Times New Roman" pitchFamily="18" charset="0"/>
                <a:cs typeface="Times New Roman" pitchFamily="18" charset="0"/>
              </a:rPr>
              <a:t>    Предшествующий фактор - мама говорит про сюрприз</a:t>
            </a:r>
          </a:p>
          <a:p>
            <a:pPr>
              <a:buNone/>
            </a:pPr>
            <a:r>
              <a:rPr lang="ru-RU" sz="2400" dirty="0" smtClean="0">
                <a:latin typeface="Times New Roman" pitchFamily="18" charset="0"/>
                <a:cs typeface="Times New Roman" pitchFamily="18" charset="0"/>
              </a:rPr>
              <a:t>    Поведение - Девочка воспользовалась лифтом</a:t>
            </a:r>
          </a:p>
          <a:p>
            <a:pPr>
              <a:buNone/>
            </a:pPr>
            <a:r>
              <a:rPr lang="ru-RU" sz="2400" dirty="0" smtClean="0">
                <a:latin typeface="Times New Roman" pitchFamily="18" charset="0"/>
                <a:cs typeface="Times New Roman" pitchFamily="18" charset="0"/>
              </a:rPr>
              <a:t>    Последствие - приятная встреча с подругой, веселый день рождения, подарок-сюрприз</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797552" cy="1152128"/>
          </a:xfrm>
        </p:spPr>
        <p:txBody>
          <a:bodyPr>
            <a:normAutofit/>
          </a:bodyPr>
          <a:lstStyle/>
          <a:p>
            <a:r>
              <a:rPr lang="ru-RU" sz="2400" dirty="0" smtClean="0">
                <a:solidFill>
                  <a:schemeClr val="tx1"/>
                </a:solidFill>
                <a:latin typeface="Times New Roman" pitchFamily="18" charset="0"/>
                <a:cs typeface="Times New Roman" pitchFamily="18" charset="0"/>
              </a:rPr>
              <a:t>Подкрепление поведения</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400" dirty="0" smtClean="0">
                <a:latin typeface="Times New Roman" pitchFamily="18" charset="0"/>
                <a:cs typeface="Times New Roman" pitchFamily="18" charset="0"/>
              </a:rPr>
              <a:t>4) Ребенок с РАС. Очень любит оливки. Вокальной речи нет. Открывает холодильник, в прямом смысле залезает в холодильник, пытаясь достать оливки. Мама  пытается объяснить, что так нельзя. Ребенок начинает щипать маму. В конце концов, мама достает и дает оливки.</a:t>
            </a:r>
          </a:p>
          <a:p>
            <a:pPr>
              <a:buNone/>
            </a:pPr>
            <a:r>
              <a:rPr lang="ru-RU" sz="2400" dirty="0" smtClean="0">
                <a:latin typeface="Times New Roman" pitchFamily="18" charset="0"/>
                <a:cs typeface="Times New Roman" pitchFamily="18" charset="0"/>
              </a:rPr>
              <a:t>    Предшествующий фактор – наличие оливок в холодильнике</a:t>
            </a:r>
          </a:p>
          <a:p>
            <a:pPr>
              <a:buNone/>
            </a:pPr>
            <a:r>
              <a:rPr lang="ru-RU" sz="2400" dirty="0" smtClean="0">
                <a:latin typeface="Times New Roman" pitchFamily="18" charset="0"/>
                <a:cs typeface="Times New Roman" pitchFamily="18" charset="0"/>
              </a:rPr>
              <a:t>     Поведение - щипать маму</a:t>
            </a:r>
          </a:p>
          <a:p>
            <a:pPr>
              <a:buNone/>
            </a:pPr>
            <a:r>
              <a:rPr lang="ru-RU" sz="2400" dirty="0" smtClean="0">
                <a:latin typeface="Times New Roman" pitchFamily="18" charset="0"/>
                <a:cs typeface="Times New Roman" pitchFamily="18" charset="0"/>
              </a:rPr>
              <a:t>     Последствия – мама дает оливки ребенку</a:t>
            </a:r>
          </a:p>
          <a:p>
            <a:pPr>
              <a:buNone/>
            </a:pPr>
            <a:r>
              <a:rPr lang="ru-RU" sz="2400" dirty="0" smtClean="0">
                <a:latin typeface="Times New Roman" pitchFamily="18" charset="0"/>
                <a:cs typeface="Times New Roman" pitchFamily="18" charset="0"/>
              </a:rPr>
              <a:t>     Поведение становится чаще</a:t>
            </a:r>
            <a:endParaRPr lang="ru-RU"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latin typeface="Times New Roman" pitchFamily="18" charset="0"/>
                <a:cs typeface="Times New Roman" pitchFamily="18" charset="0"/>
              </a:rPr>
              <a:t>Поведение в образовательном учреждении</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400" dirty="0" smtClean="0">
                <a:latin typeface="Times New Roman" pitchFamily="18" charset="0"/>
                <a:cs typeface="Times New Roman" pitchFamily="18" charset="0"/>
              </a:rPr>
              <a:t>5) Учитель задает вопрос, Ученик поднимет руку, отвечает.</a:t>
            </a:r>
          </a:p>
          <a:p>
            <a:pPr>
              <a:buNone/>
            </a:pPr>
            <a:r>
              <a:rPr lang="ru-RU" sz="2400" dirty="0" smtClean="0">
                <a:latin typeface="Times New Roman" pitchFamily="18" charset="0"/>
                <a:cs typeface="Times New Roman" pitchFamily="18" charset="0"/>
              </a:rPr>
              <a:t>     учитель говорит «молодец!» и ставит оценку «5».</a:t>
            </a:r>
          </a:p>
          <a:p>
            <a:pPr>
              <a:buNone/>
            </a:pPr>
            <a:r>
              <a:rPr lang="ru-RU" sz="2400" dirty="0" smtClean="0">
                <a:latin typeface="Times New Roman" pitchFamily="18" charset="0"/>
                <a:cs typeface="Times New Roman" pitchFamily="18" charset="0"/>
              </a:rPr>
              <a:t> </a:t>
            </a:r>
            <a:endParaRPr lang="ru-RU" sz="2400" dirty="0" smtClean="0"/>
          </a:p>
          <a:p>
            <a:pPr>
              <a:buNone/>
            </a:pP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pic>
        <p:nvPicPr>
          <p:cNvPr id="4" name="Рисунок 3" descr="C:\Users\Ten\Pictures\scale_1200.jpeg"/>
          <p:cNvPicPr/>
          <p:nvPr/>
        </p:nvPicPr>
        <p:blipFill>
          <a:blip r:embed="rId2" cstate="print"/>
          <a:srcRect/>
          <a:stretch>
            <a:fillRect/>
          </a:stretch>
        </p:blipFill>
        <p:spPr bwMode="auto">
          <a:xfrm>
            <a:off x="1835696" y="2852936"/>
            <a:ext cx="5328592" cy="352839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latin typeface="Times New Roman" pitchFamily="18" charset="0"/>
                <a:cs typeface="Times New Roman" pitchFamily="18" charset="0"/>
              </a:rPr>
              <a:t>Поведение в школе</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400" dirty="0" smtClean="0">
                <a:latin typeface="Times New Roman" pitchFamily="18" charset="0"/>
                <a:cs typeface="Times New Roman" pitchFamily="18" charset="0"/>
              </a:rPr>
              <a:t>6) Учитель задает вопрос. Ученик закрывает уши руками и сползает под парту… </a:t>
            </a:r>
          </a:p>
          <a:p>
            <a:pPr>
              <a:buNone/>
            </a:pPr>
            <a:r>
              <a:rPr lang="ru-RU" sz="2400" dirty="0" smtClean="0">
                <a:latin typeface="Times New Roman" pitchFamily="18" charset="0"/>
                <a:cs typeface="Times New Roman" pitchFamily="18" charset="0"/>
              </a:rPr>
              <a:t>    Можно найти в реальной жизни разные варианты последствий, которые могут или подкрепить это поведение, или ослабить.</a:t>
            </a:r>
            <a:endParaRPr lang="ru-RU" sz="2400" dirty="0">
              <a:latin typeface="Times New Roman" pitchFamily="18" charset="0"/>
              <a:cs typeface="Times New Roman" pitchFamily="18" charset="0"/>
            </a:endParaRPr>
          </a:p>
        </p:txBody>
      </p:sp>
      <p:pic>
        <p:nvPicPr>
          <p:cNvPr id="5" name="Рисунок 4" descr="C:\Users\Ten\Pictures\article-0-14C14743000005DC-771_1024x615_large.jpg"/>
          <p:cNvPicPr/>
          <p:nvPr/>
        </p:nvPicPr>
        <p:blipFill>
          <a:blip r:embed="rId2" cstate="print"/>
          <a:srcRect/>
          <a:stretch>
            <a:fillRect/>
          </a:stretch>
        </p:blipFill>
        <p:spPr bwMode="auto">
          <a:xfrm>
            <a:off x="539552" y="4077072"/>
            <a:ext cx="2448272" cy="1728192"/>
          </a:xfrm>
          <a:prstGeom prst="rect">
            <a:avLst/>
          </a:prstGeom>
          <a:noFill/>
          <a:ln w="9525">
            <a:noFill/>
            <a:miter lim="800000"/>
            <a:headEnd/>
            <a:tailEnd/>
          </a:ln>
        </p:spPr>
      </p:pic>
      <p:pic>
        <p:nvPicPr>
          <p:cNvPr id="1028" name="Picture 4" descr="Picture background"/>
          <p:cNvPicPr>
            <a:picLocks noChangeAspect="1" noChangeArrowheads="1"/>
          </p:cNvPicPr>
          <p:nvPr/>
        </p:nvPicPr>
        <p:blipFill>
          <a:blip r:embed="rId3" cstate="print"/>
          <a:srcRect/>
          <a:stretch>
            <a:fillRect/>
          </a:stretch>
        </p:blipFill>
        <p:spPr bwMode="auto">
          <a:xfrm>
            <a:off x="3203848" y="4077072"/>
            <a:ext cx="2520280" cy="1728192"/>
          </a:xfrm>
          <a:prstGeom prst="rect">
            <a:avLst/>
          </a:prstGeom>
          <a:noFill/>
        </p:spPr>
      </p:pic>
      <p:pic>
        <p:nvPicPr>
          <p:cNvPr id="7" name="Рисунок 6" descr="Picture background"/>
          <p:cNvPicPr/>
          <p:nvPr/>
        </p:nvPicPr>
        <p:blipFill>
          <a:blip r:embed="rId4" cstate="print"/>
          <a:srcRect/>
          <a:stretch>
            <a:fillRect/>
          </a:stretch>
        </p:blipFill>
        <p:spPr bwMode="auto">
          <a:xfrm>
            <a:off x="6156176" y="4077072"/>
            <a:ext cx="2376264" cy="172819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latin typeface="Times New Roman" pitchFamily="18" charset="0"/>
                <a:cs typeface="Times New Roman" pitchFamily="18" charset="0"/>
              </a:rPr>
              <a:t>    Учебные навыки</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400" dirty="0" smtClean="0">
                <a:latin typeface="Times New Roman" pitchFamily="18" charset="0"/>
                <a:cs typeface="Times New Roman" pitchFamily="18" charset="0"/>
              </a:rPr>
              <a:t>   это конкретные практические и мыслительные устойчивые цепочки операций (</a:t>
            </a:r>
            <a:r>
              <a:rPr lang="ru-RU" sz="2400" dirty="0" err="1" smtClean="0">
                <a:latin typeface="Times New Roman" pitchFamily="18" charset="0"/>
                <a:cs typeface="Times New Roman" pitchFamily="18" charset="0"/>
              </a:rPr>
              <a:t>микродействий</a:t>
            </a:r>
            <a:r>
              <a:rPr lang="ru-RU" sz="2400" dirty="0" smtClean="0">
                <a:latin typeface="Times New Roman" pitchFamily="18" charset="0"/>
                <a:cs typeface="Times New Roman" pitchFamily="18" charset="0"/>
              </a:rPr>
              <a:t>), которые необходимы для успешной учебной деятельности на определенной образовательной ступени. Главная особенность учебных навыков: они не требуют для исполнения сознательного самоконтроля, в результате чего внимание высвобождается для анализа смысловой информации. </a:t>
            </a:r>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4088"/>
            <a:ext cx="9144000" cy="996720"/>
          </a:xfrm>
        </p:spPr>
        <p:txBody>
          <a:bodyPr>
            <a:normAutofit/>
          </a:bodyPr>
          <a:lstStyle/>
          <a:p>
            <a:pPr algn="ctr"/>
            <a:r>
              <a:rPr lang="ru-RU" sz="2800" b="1" dirty="0" smtClean="0">
                <a:solidFill>
                  <a:schemeClr val="tx1"/>
                </a:solidFill>
                <a:latin typeface="Times New Roman" pitchFamily="18" charset="0"/>
                <a:cs typeface="Times New Roman" pitchFamily="18" charset="0"/>
              </a:rPr>
              <a:t>    Расстройства </a:t>
            </a:r>
            <a:r>
              <a:rPr lang="ru-RU" sz="2800" b="1" dirty="0" err="1" smtClean="0">
                <a:solidFill>
                  <a:schemeClr val="tx1"/>
                </a:solidFill>
                <a:latin typeface="Times New Roman" pitchFamily="18" charset="0"/>
                <a:cs typeface="Times New Roman" pitchFamily="18" charset="0"/>
              </a:rPr>
              <a:t>аутистического</a:t>
            </a:r>
            <a:r>
              <a:rPr lang="ru-RU" sz="2800" b="1" dirty="0" smtClean="0">
                <a:solidFill>
                  <a:schemeClr val="tx1"/>
                </a:solidFill>
                <a:latin typeface="Times New Roman" pitchFamily="18" charset="0"/>
                <a:cs typeface="Times New Roman" pitchFamily="18" charset="0"/>
              </a:rPr>
              <a:t> спектра (РАС) - это</a:t>
            </a:r>
            <a:endParaRPr lang="ru-RU" sz="2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844824"/>
            <a:ext cx="8229600" cy="3024336"/>
          </a:xfrm>
        </p:spPr>
        <p:txBody>
          <a:bodyPr>
            <a:normAutofit fontScale="85000" lnSpcReduction="20000"/>
          </a:bodyPr>
          <a:lstStyle/>
          <a:p>
            <a:pPr>
              <a:buNone/>
            </a:pPr>
            <a:r>
              <a:rPr lang="ru-RU" sz="2800" dirty="0" smtClean="0">
                <a:latin typeface="Times New Roman" pitchFamily="18" charset="0"/>
                <a:cs typeface="Times New Roman" pitchFamily="18" charset="0"/>
              </a:rPr>
              <a:t>   расстройство нейропсихического развития, характеризующееся  качественными отклонениями в </a:t>
            </a:r>
            <a:r>
              <a:rPr lang="ru-RU" sz="2800" b="1" u="sng" dirty="0" smtClean="0">
                <a:latin typeface="Times New Roman" pitchFamily="18" charset="0"/>
                <a:cs typeface="Times New Roman" pitchFamily="18" charset="0"/>
              </a:rPr>
              <a:t>социальном взаимодействии </a:t>
            </a:r>
            <a:r>
              <a:rPr lang="ru-RU" sz="2800" dirty="0" smtClean="0">
                <a:latin typeface="Times New Roman" pitchFamily="18" charset="0"/>
                <a:cs typeface="Times New Roman" pitchFamily="18" charset="0"/>
              </a:rPr>
              <a:t>и способах</a:t>
            </a:r>
            <a:r>
              <a:rPr lang="ru-RU" sz="2800" u="sng" dirty="0" smtClean="0">
                <a:latin typeface="Times New Roman" pitchFamily="18" charset="0"/>
                <a:cs typeface="Times New Roman" pitchFamily="18" charset="0"/>
              </a:rPr>
              <a:t> </a:t>
            </a:r>
            <a:r>
              <a:rPr lang="ru-RU" sz="2800" b="1" u="sng" dirty="0" smtClean="0">
                <a:latin typeface="Times New Roman" pitchFamily="18" charset="0"/>
                <a:cs typeface="Times New Roman" pitchFamily="18" charset="0"/>
              </a:rPr>
              <a:t>общения</a:t>
            </a:r>
            <a:r>
              <a:rPr lang="ru-RU" sz="2800" dirty="0" smtClean="0">
                <a:latin typeface="Times New Roman" pitchFamily="18" charset="0"/>
                <a:cs typeface="Times New Roman" pitchFamily="18" charset="0"/>
              </a:rPr>
              <a:t>, а также ограниченным, стереотипным, </a:t>
            </a:r>
            <a:r>
              <a:rPr lang="ru-RU" sz="2800" b="1" u="sng" dirty="0" smtClean="0">
                <a:latin typeface="Times New Roman" pitchFamily="18" charset="0"/>
                <a:cs typeface="Times New Roman" pitchFamily="18" charset="0"/>
              </a:rPr>
              <a:t>повторяющимся набором интересов</a:t>
            </a:r>
            <a:r>
              <a:rPr lang="ru-RU" sz="2800" dirty="0" smtClean="0">
                <a:latin typeface="Times New Roman" pitchFamily="18" charset="0"/>
                <a:cs typeface="Times New Roman" pitchFamily="18" charset="0"/>
              </a:rPr>
              <a:t>. Внешне все это проявляется в </a:t>
            </a:r>
            <a:r>
              <a:rPr lang="ru-RU" sz="2800" b="1" u="sng" dirty="0" smtClean="0">
                <a:latin typeface="Times New Roman" pitchFamily="18" charset="0"/>
                <a:cs typeface="Times New Roman" pitchFamily="18" charset="0"/>
              </a:rPr>
              <a:t>поведении</a:t>
            </a:r>
            <a:r>
              <a:rPr lang="ru-RU" sz="2800" dirty="0" smtClean="0">
                <a:latin typeface="Times New Roman" pitchFamily="18" charset="0"/>
                <a:cs typeface="Times New Roman" pitchFamily="18" charset="0"/>
              </a:rPr>
              <a:t> ребенка.</a:t>
            </a:r>
          </a:p>
          <a:p>
            <a:pPr>
              <a:buNone/>
            </a:pPr>
            <a:r>
              <a:rPr lang="ru-RU" sz="2800" dirty="0" smtClean="0">
                <a:latin typeface="Times New Roman" pitchFamily="18" charset="0"/>
                <a:cs typeface="Times New Roman" pitchFamily="18" charset="0"/>
              </a:rPr>
              <a:t>    Это </a:t>
            </a:r>
            <a:r>
              <a:rPr lang="ru-RU" sz="2800" b="1" u="sng" dirty="0" smtClean="0">
                <a:latin typeface="Times New Roman" pitchFamily="18" charset="0"/>
                <a:cs typeface="Times New Roman" pitchFamily="18" charset="0"/>
              </a:rPr>
              <a:t>нарушение социально-коммуникативного развития</a:t>
            </a:r>
            <a:r>
              <a:rPr lang="ru-RU" sz="2800" dirty="0" smtClean="0">
                <a:latin typeface="Times New Roman" pitchFamily="18" charset="0"/>
                <a:cs typeface="Times New Roman" pitchFamily="18" charset="0"/>
              </a:rPr>
              <a:t>, которое сопровождает человека всю жизнь, не лечится, хорошо поддается коррекции.</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0"/>
            <a:ext cx="8229600" cy="620688"/>
          </a:xfrm>
        </p:spPr>
        <p:txBody>
          <a:bodyPr>
            <a:normAutofit/>
          </a:bodyPr>
          <a:lstStyle/>
          <a:p>
            <a:pPr algn="ctr"/>
            <a:r>
              <a:rPr lang="ru-RU" sz="2400" dirty="0" smtClean="0">
                <a:solidFill>
                  <a:schemeClr val="tx1"/>
                </a:solidFill>
                <a:latin typeface="Times New Roman" pitchFamily="18" charset="0"/>
                <a:cs typeface="Times New Roman" pitchFamily="18" charset="0"/>
              </a:rPr>
              <a:t>Коррекция нежелательного поведения </a:t>
            </a:r>
            <a:endParaRPr lang="ru-RU" sz="2400" dirty="0">
              <a:solidFill>
                <a:schemeClr val="tx1"/>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1" y="692696"/>
          <a:ext cx="9144000" cy="6165305"/>
        </p:xfrm>
        <a:graphic>
          <a:graphicData uri="http://schemas.openxmlformats.org/drawingml/2006/table">
            <a:tbl>
              <a:tblPr firstRow="1" bandRow="1">
                <a:tableStyleId>{5C22544A-7EE6-4342-B048-85BDC9FD1C3A}</a:tableStyleId>
              </a:tblPr>
              <a:tblGrid>
                <a:gridCol w="2235040"/>
                <a:gridCol w="4115338"/>
                <a:gridCol w="2793622"/>
              </a:tblGrid>
              <a:tr h="375933">
                <a:tc>
                  <a:txBody>
                    <a:bodyPr/>
                    <a:lstStyle/>
                    <a:p>
                      <a:pPr algn="ctr"/>
                      <a:r>
                        <a:rPr kumimoji="0" lang="ru-RU" sz="1400" b="1" kern="1200" dirty="0" smtClean="0">
                          <a:solidFill>
                            <a:schemeClr val="tx1"/>
                          </a:solidFill>
                          <a:latin typeface="Times New Roman" pitchFamily="18" charset="0"/>
                          <a:ea typeface="+mn-ea"/>
                          <a:cs typeface="Times New Roman" pitchFamily="18" charset="0"/>
                        </a:rPr>
                        <a:t>Функции поведения</a:t>
                      </a:r>
                      <a:endParaRPr lang="ru-RU" sz="1400" dirty="0">
                        <a:solidFill>
                          <a:schemeClr val="tx1"/>
                        </a:solidFill>
                        <a:latin typeface="Times New Roman" pitchFamily="18" charset="0"/>
                        <a:cs typeface="Times New Roman" pitchFamily="18" charset="0"/>
                      </a:endParaRPr>
                    </a:p>
                  </a:txBody>
                  <a:tcPr/>
                </a:tc>
                <a:tc>
                  <a:txBody>
                    <a:bodyPr/>
                    <a:lstStyle/>
                    <a:p>
                      <a:pPr algn="ctr"/>
                      <a:r>
                        <a:rPr kumimoji="0" lang="ru-RU" sz="1400" b="1" kern="1200" dirty="0" smtClean="0">
                          <a:solidFill>
                            <a:schemeClr val="tx1"/>
                          </a:solidFill>
                          <a:latin typeface="Times New Roman" pitchFamily="18" charset="0"/>
                          <a:ea typeface="+mn-ea"/>
                          <a:cs typeface="Times New Roman" pitchFamily="18" charset="0"/>
                        </a:rPr>
                        <a:t>Что делать</a:t>
                      </a:r>
                      <a:endParaRPr lang="ru-RU" sz="1400" dirty="0">
                        <a:solidFill>
                          <a:schemeClr val="tx1"/>
                        </a:solidFill>
                        <a:latin typeface="Times New Roman" pitchFamily="18" charset="0"/>
                        <a:cs typeface="Times New Roman" pitchFamily="18" charset="0"/>
                      </a:endParaRPr>
                    </a:p>
                  </a:txBody>
                  <a:tcPr/>
                </a:tc>
                <a:tc>
                  <a:txBody>
                    <a:bodyPr/>
                    <a:lstStyle/>
                    <a:p>
                      <a:pPr algn="ctr"/>
                      <a:r>
                        <a:rPr kumimoji="0" lang="ru-RU" sz="1400" b="1" kern="1200" dirty="0" smtClean="0">
                          <a:solidFill>
                            <a:schemeClr val="tx1"/>
                          </a:solidFill>
                          <a:latin typeface="Times New Roman" pitchFamily="18" charset="0"/>
                          <a:ea typeface="+mn-ea"/>
                          <a:cs typeface="Times New Roman" pitchFamily="18" charset="0"/>
                        </a:rPr>
                        <a:t>Чего не делать</a:t>
                      </a:r>
                      <a:endParaRPr lang="ru-RU" sz="1400" dirty="0">
                        <a:solidFill>
                          <a:schemeClr val="tx1"/>
                        </a:solidFill>
                        <a:latin typeface="Times New Roman" pitchFamily="18" charset="0"/>
                        <a:cs typeface="Times New Roman" pitchFamily="18" charset="0"/>
                      </a:endParaRPr>
                    </a:p>
                  </a:txBody>
                  <a:tcPr/>
                </a:tc>
              </a:tr>
              <a:tr h="1174103">
                <a:tc>
                  <a:txBody>
                    <a:bodyPr/>
                    <a:lstStyle/>
                    <a:p>
                      <a:r>
                        <a:rPr kumimoji="0" lang="ru-RU" sz="1200" kern="1200" smtClean="0">
                          <a:solidFill>
                            <a:schemeClr val="dk1"/>
                          </a:solidFill>
                          <a:latin typeface="Times New Roman" pitchFamily="18" charset="0"/>
                          <a:ea typeface="+mn-ea"/>
                          <a:cs typeface="Times New Roman" pitchFamily="18" charset="0"/>
                        </a:rPr>
                        <a:t>Доступ к желаемому предмету/действию</a:t>
                      </a:r>
                      <a:endParaRPr lang="ru-RU" sz="1200" dirty="0">
                        <a:latin typeface="Times New Roman" pitchFamily="18" charset="0"/>
                        <a:cs typeface="Times New Roman" pitchFamily="18" charset="0"/>
                      </a:endParaRPr>
                    </a:p>
                  </a:txBody>
                  <a:tcPr/>
                </a:tc>
                <a:tc>
                  <a:txBody>
                    <a:bodyPr/>
                    <a:lstStyle/>
                    <a:p>
                      <a:r>
                        <a:rPr kumimoji="0" lang="ru-RU" sz="1200" kern="1200" dirty="0" smtClean="0">
                          <a:solidFill>
                            <a:schemeClr val="dk1"/>
                          </a:solidFill>
                          <a:latin typeface="Times New Roman" pitchFamily="18" charset="0"/>
                          <a:ea typeface="+mn-ea"/>
                          <a:cs typeface="Times New Roman" pitchFamily="18" charset="0"/>
                        </a:rPr>
                        <a:t>-обучить ребенка проявлять инициативу доступным ему способом</a:t>
                      </a:r>
                    </a:p>
                    <a:p>
                      <a:r>
                        <a:rPr kumimoji="0" lang="ru-RU" sz="1200" kern="1200" dirty="0" smtClean="0">
                          <a:solidFill>
                            <a:schemeClr val="dk1"/>
                          </a:solidFill>
                          <a:latin typeface="Times New Roman" pitchFamily="18" charset="0"/>
                          <a:ea typeface="+mn-ea"/>
                          <a:cs typeface="Times New Roman" pitchFamily="18" charset="0"/>
                        </a:rPr>
                        <a:t>-предоставить мотивационные стимулы сразу после желательного поведения</a:t>
                      </a:r>
                      <a:endParaRPr lang="ru-RU" sz="1200" dirty="0">
                        <a:latin typeface="Times New Roman" pitchFamily="18" charset="0"/>
                        <a:cs typeface="Times New Roman" pitchFamily="18" charset="0"/>
                      </a:endParaRPr>
                    </a:p>
                  </a:txBody>
                  <a:tcPr/>
                </a:tc>
                <a:tc>
                  <a:txBody>
                    <a:bodyPr/>
                    <a:lstStyle/>
                    <a:p>
                      <a:r>
                        <a:rPr kumimoji="0" lang="ru-RU" sz="1200" kern="1200" smtClean="0">
                          <a:solidFill>
                            <a:schemeClr val="dk1"/>
                          </a:solidFill>
                          <a:latin typeface="Times New Roman" pitchFamily="18" charset="0"/>
                          <a:ea typeface="+mn-ea"/>
                          <a:cs typeface="Times New Roman" pitchFamily="18" charset="0"/>
                        </a:rPr>
                        <a:t>Не предоставлять желаемый предмет сразу после нежелательного поведения</a:t>
                      </a:r>
                      <a:endParaRPr lang="ru-RU" sz="1200" dirty="0">
                        <a:latin typeface="Times New Roman" pitchFamily="18" charset="0"/>
                        <a:cs typeface="Times New Roman" pitchFamily="18" charset="0"/>
                      </a:endParaRPr>
                    </a:p>
                  </a:txBody>
                  <a:tcPr/>
                </a:tc>
              </a:tr>
              <a:tr h="1319346">
                <a:tc>
                  <a:txBody>
                    <a:bodyPr/>
                    <a:lstStyle/>
                    <a:p>
                      <a:r>
                        <a:rPr kumimoji="0" lang="ru-RU" sz="1400" kern="1200" dirty="0" smtClean="0">
                          <a:solidFill>
                            <a:schemeClr val="dk1"/>
                          </a:solidFill>
                          <a:latin typeface="Times New Roman" pitchFamily="18" charset="0"/>
                          <a:ea typeface="+mn-ea"/>
                          <a:cs typeface="Times New Roman" pitchFamily="18" charset="0"/>
                        </a:rPr>
                        <a:t>Избегание</a:t>
                      </a:r>
                      <a:endParaRPr lang="ru-RU" sz="1400" dirty="0">
                        <a:latin typeface="Times New Roman" pitchFamily="18" charset="0"/>
                        <a:cs typeface="Times New Roman" pitchFamily="18" charset="0"/>
                      </a:endParaRPr>
                    </a:p>
                  </a:txBody>
                  <a:tcPr/>
                </a:tc>
                <a:tc>
                  <a:txBody>
                    <a:bodyPr/>
                    <a:lstStyle/>
                    <a:p>
                      <a:pPr algn="l">
                        <a:lnSpc>
                          <a:spcPct val="115000"/>
                        </a:lnSpc>
                        <a:spcAft>
                          <a:spcPts val="0"/>
                        </a:spcAft>
                      </a:pPr>
                      <a:r>
                        <a:rPr lang="ru-RU" sz="1400" dirty="0">
                          <a:latin typeface="Times New Roman" pitchFamily="18" charset="0"/>
                          <a:ea typeface="Calibri"/>
                          <a:cs typeface="Times New Roman" pitchFamily="18" charset="0"/>
                        </a:rPr>
                        <a:t>-обучить ребенка просить  помощь</a:t>
                      </a:r>
                    </a:p>
                    <a:p>
                      <a:pPr algn="l">
                        <a:lnSpc>
                          <a:spcPct val="115000"/>
                        </a:lnSpc>
                        <a:spcAft>
                          <a:spcPts val="0"/>
                        </a:spcAft>
                      </a:pPr>
                      <a:r>
                        <a:rPr lang="ru-RU" sz="1400" dirty="0">
                          <a:latin typeface="Times New Roman" pitchFamily="18" charset="0"/>
                          <a:ea typeface="Calibri"/>
                          <a:cs typeface="Times New Roman" pitchFamily="18" charset="0"/>
                        </a:rPr>
                        <a:t>-обучить ребенка просить перерыв</a:t>
                      </a:r>
                    </a:p>
                    <a:p>
                      <a:pPr algn="l">
                        <a:lnSpc>
                          <a:spcPct val="115000"/>
                        </a:lnSpc>
                        <a:spcAft>
                          <a:spcPts val="0"/>
                        </a:spcAft>
                      </a:pPr>
                      <a:r>
                        <a:rPr lang="ru-RU" sz="1400" dirty="0">
                          <a:latin typeface="Times New Roman" pitchFamily="18" charset="0"/>
                          <a:ea typeface="Calibri"/>
                          <a:cs typeface="Times New Roman" pitchFamily="18" charset="0"/>
                        </a:rPr>
                        <a:t>-временно облегчить задание</a:t>
                      </a:r>
                    </a:p>
                  </a:txBody>
                  <a:tcPr marL="68580" marR="68580" marT="0" marB="0"/>
                </a:tc>
                <a:tc>
                  <a:txBody>
                    <a:bodyPr/>
                    <a:lstStyle/>
                    <a:p>
                      <a:pPr algn="l">
                        <a:lnSpc>
                          <a:spcPct val="115000"/>
                        </a:lnSpc>
                        <a:spcAft>
                          <a:spcPts val="0"/>
                        </a:spcAft>
                      </a:pPr>
                      <a:r>
                        <a:rPr lang="ru-RU" sz="1400" dirty="0">
                          <a:latin typeface="Times New Roman" pitchFamily="18" charset="0"/>
                          <a:ea typeface="Calibri"/>
                          <a:cs typeface="Times New Roman" pitchFamily="18" charset="0"/>
                        </a:rPr>
                        <a:t>Не убирать требование/ задание ( можно отсрочить на некоторое время, но обязательно к нему вернуться )</a:t>
                      </a:r>
                    </a:p>
                    <a:p>
                      <a:pPr algn="l">
                        <a:lnSpc>
                          <a:spcPct val="115000"/>
                        </a:lnSpc>
                        <a:spcAft>
                          <a:spcPts val="0"/>
                        </a:spcAft>
                      </a:pPr>
                      <a:r>
                        <a:rPr lang="ru-RU" sz="1400" dirty="0">
                          <a:latin typeface="Times New Roman" pitchFamily="18" charset="0"/>
                          <a:ea typeface="Calibri"/>
                          <a:cs typeface="Times New Roman" pitchFamily="18" charset="0"/>
                        </a:rPr>
                        <a:t> </a:t>
                      </a:r>
                      <a:r>
                        <a:rPr lang="ru-RU" sz="1400" dirty="0" smtClean="0">
                          <a:latin typeface="Times New Roman" pitchFamily="18" charset="0"/>
                          <a:ea typeface="Calibri"/>
                          <a:cs typeface="Times New Roman" pitchFamily="18" charset="0"/>
                        </a:rPr>
                        <a:t>Не </a:t>
                      </a:r>
                      <a:r>
                        <a:rPr lang="ru-RU" sz="1400" dirty="0">
                          <a:latin typeface="Times New Roman" pitchFamily="18" charset="0"/>
                          <a:ea typeface="Calibri"/>
                          <a:cs typeface="Times New Roman" pitchFamily="18" charset="0"/>
                        </a:rPr>
                        <a:t>удалять ребенка </a:t>
                      </a:r>
                    </a:p>
                  </a:txBody>
                  <a:tcPr marL="68580" marR="68580" marT="0" marB="0"/>
                </a:tc>
              </a:tr>
              <a:tr h="1319346">
                <a:tc>
                  <a:txBody>
                    <a:bodyPr/>
                    <a:lstStyle/>
                    <a:p>
                      <a:pPr algn="l">
                        <a:lnSpc>
                          <a:spcPct val="115000"/>
                        </a:lnSpc>
                        <a:spcAft>
                          <a:spcPts val="0"/>
                        </a:spcAft>
                      </a:pPr>
                      <a:r>
                        <a:rPr lang="ru-RU" sz="1400" dirty="0">
                          <a:latin typeface="Times New Roman"/>
                          <a:ea typeface="Calibri"/>
                          <a:cs typeface="Times New Roman"/>
                        </a:rPr>
                        <a:t>Привлечение внимания</a:t>
                      </a:r>
                      <a:endParaRPr lang="ru-RU" sz="1400" dirty="0">
                        <a:latin typeface="Calibri"/>
                        <a:ea typeface="Calibri"/>
                        <a:cs typeface="Times New Roman"/>
                      </a:endParaRPr>
                    </a:p>
                  </a:txBody>
                  <a:tcPr marL="68580" marR="68580" marT="0" marB="0"/>
                </a:tc>
                <a:tc>
                  <a:txBody>
                    <a:bodyPr/>
                    <a:lstStyle/>
                    <a:p>
                      <a:pPr algn="l">
                        <a:lnSpc>
                          <a:spcPct val="115000"/>
                        </a:lnSpc>
                        <a:spcAft>
                          <a:spcPts val="0"/>
                        </a:spcAft>
                      </a:pPr>
                      <a:r>
                        <a:rPr lang="ru-RU" sz="1400" dirty="0">
                          <a:latin typeface="Times New Roman" pitchFamily="18" charset="0"/>
                          <a:ea typeface="Calibri"/>
                          <a:cs typeface="Times New Roman" pitchFamily="18" charset="0"/>
                        </a:rPr>
                        <a:t>-обучить ребенка привлекать внимание приемлемым образом</a:t>
                      </a:r>
                    </a:p>
                    <a:p>
                      <a:pPr algn="l">
                        <a:lnSpc>
                          <a:spcPct val="115000"/>
                        </a:lnSpc>
                        <a:spcAft>
                          <a:spcPts val="0"/>
                        </a:spcAft>
                      </a:pPr>
                      <a:r>
                        <a:rPr lang="ru-RU" sz="1400" dirty="0">
                          <a:latin typeface="Times New Roman" pitchFamily="18" charset="0"/>
                          <a:ea typeface="Calibri"/>
                          <a:cs typeface="Times New Roman" pitchFamily="18" charset="0"/>
                        </a:rPr>
                        <a:t>-обращать внимание только когда демонстрирует желательное альтернативное поведение</a:t>
                      </a:r>
                    </a:p>
                  </a:txBody>
                  <a:tcPr marL="68580" marR="68580" marT="0" marB="0"/>
                </a:tc>
                <a:tc>
                  <a:txBody>
                    <a:bodyPr/>
                    <a:lstStyle/>
                    <a:p>
                      <a:pPr algn="l">
                        <a:lnSpc>
                          <a:spcPct val="115000"/>
                        </a:lnSpc>
                        <a:spcAft>
                          <a:spcPts val="0"/>
                        </a:spcAft>
                      </a:pPr>
                      <a:r>
                        <a:rPr lang="ru-RU" sz="1400" dirty="0">
                          <a:latin typeface="Times New Roman" pitchFamily="18" charset="0"/>
                          <a:ea typeface="Calibri"/>
                          <a:cs typeface="Times New Roman" pitchFamily="18" charset="0"/>
                        </a:rPr>
                        <a:t>Не отчитывать</a:t>
                      </a:r>
                    </a:p>
                    <a:p>
                      <a:pPr algn="l">
                        <a:lnSpc>
                          <a:spcPct val="115000"/>
                        </a:lnSpc>
                        <a:spcAft>
                          <a:spcPts val="0"/>
                        </a:spcAft>
                      </a:pPr>
                      <a:r>
                        <a:rPr lang="ru-RU" sz="1400" dirty="0">
                          <a:latin typeface="Times New Roman" pitchFamily="18" charset="0"/>
                          <a:ea typeface="Calibri"/>
                          <a:cs typeface="Times New Roman" pitchFamily="18" charset="0"/>
                        </a:rPr>
                        <a:t>Не повышать голос</a:t>
                      </a:r>
                    </a:p>
                    <a:p>
                      <a:pPr algn="l">
                        <a:lnSpc>
                          <a:spcPct val="115000"/>
                        </a:lnSpc>
                        <a:spcAft>
                          <a:spcPts val="0"/>
                        </a:spcAft>
                      </a:pPr>
                      <a:r>
                        <a:rPr lang="ru-RU" sz="1400" dirty="0">
                          <a:latin typeface="Times New Roman" pitchFamily="18" charset="0"/>
                          <a:ea typeface="Calibri"/>
                          <a:cs typeface="Times New Roman" pitchFamily="18" charset="0"/>
                        </a:rPr>
                        <a:t>Не давать инструкций</a:t>
                      </a:r>
                    </a:p>
                  </a:txBody>
                  <a:tcPr marL="68580" marR="68580" marT="0" marB="0"/>
                </a:tc>
              </a:tr>
              <a:tr h="1976577">
                <a:tc>
                  <a:txBody>
                    <a:bodyPr/>
                    <a:lstStyle/>
                    <a:p>
                      <a:pPr algn="l">
                        <a:lnSpc>
                          <a:spcPct val="115000"/>
                        </a:lnSpc>
                        <a:spcAft>
                          <a:spcPts val="0"/>
                        </a:spcAft>
                      </a:pPr>
                      <a:r>
                        <a:rPr lang="ru-RU" sz="1400" dirty="0">
                          <a:latin typeface="Times New Roman"/>
                          <a:ea typeface="Calibri"/>
                          <a:cs typeface="Times New Roman"/>
                        </a:rPr>
                        <a:t>Получение сенсорной стимуляции</a:t>
                      </a:r>
                      <a:endParaRPr lang="ru-RU" sz="1400" dirty="0">
                        <a:latin typeface="Calibri"/>
                        <a:ea typeface="Calibri"/>
                        <a:cs typeface="Times New Roman"/>
                      </a:endParaRPr>
                    </a:p>
                  </a:txBody>
                  <a:tcPr marL="68580" marR="68580" marT="0" marB="0"/>
                </a:tc>
                <a:tc>
                  <a:txBody>
                    <a:bodyPr/>
                    <a:lstStyle/>
                    <a:p>
                      <a:pPr algn="l">
                        <a:lnSpc>
                          <a:spcPct val="115000"/>
                        </a:lnSpc>
                        <a:spcAft>
                          <a:spcPts val="0"/>
                        </a:spcAft>
                      </a:pPr>
                      <a:r>
                        <a:rPr lang="ru-RU" sz="1400" dirty="0">
                          <a:latin typeface="Times New Roman" pitchFamily="18" charset="0"/>
                          <a:ea typeface="Calibri"/>
                          <a:cs typeface="Times New Roman" pitchFamily="18" charset="0"/>
                        </a:rPr>
                        <a:t>-прекратить (блокировать) нежелательное поведение и направить на более приемлемую деятельность</a:t>
                      </a:r>
                    </a:p>
                    <a:p>
                      <a:pPr algn="l">
                        <a:lnSpc>
                          <a:spcPct val="115000"/>
                        </a:lnSpc>
                        <a:spcAft>
                          <a:spcPts val="0"/>
                        </a:spcAft>
                      </a:pPr>
                      <a:r>
                        <a:rPr lang="ru-RU" sz="1400" dirty="0">
                          <a:latin typeface="Times New Roman" pitchFamily="18" charset="0"/>
                          <a:ea typeface="Calibri"/>
                          <a:cs typeface="Times New Roman" pitchFamily="18" charset="0"/>
                        </a:rPr>
                        <a:t>-усиливать (подкреплять) альтернативное приемлемое поведение, которое дает подобные сенсорные ощущения</a:t>
                      </a:r>
                    </a:p>
                  </a:txBody>
                  <a:tcPr marL="68580" marR="68580" marT="0" marB="0"/>
                </a:tc>
                <a:tc>
                  <a:txBody>
                    <a:bodyPr/>
                    <a:lstStyle/>
                    <a:p>
                      <a:pPr algn="l">
                        <a:lnSpc>
                          <a:spcPct val="115000"/>
                        </a:lnSpc>
                        <a:spcAft>
                          <a:spcPts val="0"/>
                        </a:spcAft>
                      </a:pPr>
                      <a:r>
                        <a:rPr lang="ru-RU" sz="1400" dirty="0">
                          <a:latin typeface="Times New Roman" pitchFamily="18" charset="0"/>
                          <a:ea typeface="Calibri"/>
                          <a:cs typeface="Times New Roman" pitchFamily="18" charset="0"/>
                        </a:rPr>
                        <a:t>Не игнорировать</a:t>
                      </a:r>
                    </a:p>
                    <a:p>
                      <a:pPr algn="l">
                        <a:lnSpc>
                          <a:spcPct val="115000"/>
                        </a:lnSpc>
                        <a:spcAft>
                          <a:spcPts val="0"/>
                        </a:spcAft>
                      </a:pPr>
                      <a:r>
                        <a:rPr lang="ru-RU" sz="1400" dirty="0">
                          <a:latin typeface="Times New Roman" pitchFamily="18" charset="0"/>
                          <a:ea typeface="Calibri"/>
                          <a:cs typeface="Times New Roman" pitchFamily="18" charset="0"/>
                        </a:rPr>
                        <a:t>Не оставлять одного (не применять </a:t>
                      </a:r>
                      <a:r>
                        <a:rPr lang="en-US" sz="1400" dirty="0">
                          <a:latin typeface="Times New Roman" pitchFamily="18" charset="0"/>
                          <a:ea typeface="Calibri"/>
                          <a:cs typeface="Times New Roman" pitchFamily="18" charset="0"/>
                        </a:rPr>
                        <a:t>time out </a:t>
                      </a:r>
                      <a:r>
                        <a:rPr lang="ru-RU" sz="1400" dirty="0">
                          <a:latin typeface="Times New Roman" pitchFamily="18" charset="0"/>
                          <a:ea typeface="Calibri"/>
                          <a:cs typeface="Times New Roman" pitchFamily="18" charset="0"/>
                        </a:rPr>
                        <a:t>)</a:t>
                      </a:r>
                    </a:p>
                  </a:txBody>
                  <a:tcPr marL="68580" marR="68580" marT="0" marB="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64672"/>
          </a:xfrm>
        </p:spPr>
        <p:txBody>
          <a:bodyPr>
            <a:normAutofit/>
          </a:bodyPr>
          <a:lstStyle/>
          <a:p>
            <a:pPr algn="ctr"/>
            <a:r>
              <a:rPr lang="ru-RU" sz="2400" dirty="0" smtClean="0">
                <a:solidFill>
                  <a:schemeClr val="tx1"/>
                </a:solidFill>
                <a:latin typeface="Times New Roman" pitchFamily="18" charset="0"/>
                <a:cs typeface="Times New Roman" pitchFamily="18" charset="0"/>
              </a:rPr>
              <a:t>С чего начать</a:t>
            </a:r>
            <a:endParaRPr lang="ru-RU" sz="2400" dirty="0">
              <a:solidFill>
                <a:schemeClr val="tx1"/>
              </a:solidFill>
              <a:latin typeface="Times New Roman" pitchFamily="18" charset="0"/>
              <a:cs typeface="Times New Roman" pitchFamily="18" charset="0"/>
            </a:endParaRPr>
          </a:p>
        </p:txBody>
      </p:sp>
      <p:pic>
        <p:nvPicPr>
          <p:cNvPr id="4" name="Picture 5" descr="Picture background"/>
          <p:cNvPicPr>
            <a:picLocks noGrp="1" noChangeAspect="1" noChangeArrowheads="1"/>
          </p:cNvPicPr>
          <p:nvPr>
            <p:ph idx="1"/>
          </p:nvPr>
        </p:nvPicPr>
        <p:blipFill>
          <a:blip r:embed="rId2" cstate="print"/>
          <a:srcRect/>
          <a:stretch>
            <a:fillRect/>
          </a:stretch>
        </p:blipFill>
        <p:spPr bwMode="auto">
          <a:xfrm>
            <a:off x="0" y="1268760"/>
            <a:ext cx="2304256" cy="2304256"/>
          </a:xfrm>
          <a:prstGeom prst="rect">
            <a:avLst/>
          </a:prstGeom>
          <a:noFill/>
        </p:spPr>
      </p:pic>
      <p:pic>
        <p:nvPicPr>
          <p:cNvPr id="5" name="Picture 7" descr="Picture background"/>
          <p:cNvPicPr>
            <a:picLocks noChangeAspect="1" noChangeArrowheads="1"/>
          </p:cNvPicPr>
          <p:nvPr/>
        </p:nvPicPr>
        <p:blipFill>
          <a:blip r:embed="rId3" cstate="print"/>
          <a:srcRect/>
          <a:stretch>
            <a:fillRect/>
          </a:stretch>
        </p:blipFill>
        <p:spPr bwMode="auto">
          <a:xfrm>
            <a:off x="2411760" y="1844824"/>
            <a:ext cx="1728192" cy="2304256"/>
          </a:xfrm>
          <a:prstGeom prst="rect">
            <a:avLst/>
          </a:prstGeom>
          <a:noFill/>
        </p:spPr>
      </p:pic>
      <p:pic>
        <p:nvPicPr>
          <p:cNvPr id="6" name="Рисунок 5" descr="C:\Users\Ten\Downloads\2025-09-17_22-07-27.png"/>
          <p:cNvPicPr/>
          <p:nvPr/>
        </p:nvPicPr>
        <p:blipFill>
          <a:blip r:embed="rId4" cstate="print"/>
          <a:srcRect/>
          <a:stretch>
            <a:fillRect/>
          </a:stretch>
        </p:blipFill>
        <p:spPr bwMode="auto">
          <a:xfrm>
            <a:off x="6876256" y="4005064"/>
            <a:ext cx="1990408" cy="2664296"/>
          </a:xfrm>
          <a:prstGeom prst="rect">
            <a:avLst/>
          </a:prstGeom>
          <a:noFill/>
          <a:ln w="9525">
            <a:noFill/>
            <a:miter lim="800000"/>
            <a:headEnd/>
            <a:tailEnd/>
          </a:ln>
        </p:spPr>
      </p:pic>
      <p:pic>
        <p:nvPicPr>
          <p:cNvPr id="7" name="Рисунок 6" descr="Picture background"/>
          <p:cNvPicPr/>
          <p:nvPr/>
        </p:nvPicPr>
        <p:blipFill>
          <a:blip r:embed="rId5" cstate="print"/>
          <a:srcRect/>
          <a:stretch>
            <a:fillRect/>
          </a:stretch>
        </p:blipFill>
        <p:spPr bwMode="auto">
          <a:xfrm>
            <a:off x="4427984" y="3140968"/>
            <a:ext cx="2088232" cy="234888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tx1"/>
                </a:solidFill>
                <a:latin typeface="Times New Roman" panose="02020603050405020304" charset="0"/>
                <a:ea typeface="Verdana" panose="020B0604030504040204" pitchFamily="34" charset="0"/>
                <a:cs typeface="Times New Roman" panose="02020603050405020304" charset="0"/>
              </a:rPr>
              <a:t>Методическая и информационная помощь</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800" b="1" dirty="0" smtClean="0">
                <a:latin typeface="Times New Roman" panose="02020603050405020304" charset="0"/>
                <a:ea typeface="Verdana" panose="020B0604030504040204" pitchFamily="34" charset="0"/>
                <a:cs typeface="Times New Roman" panose="02020603050405020304" charset="0"/>
              </a:rPr>
              <a:t/>
            </a:r>
            <a:br>
              <a:rPr lang="ru-RU" sz="2800" b="1" dirty="0" smtClean="0">
                <a:latin typeface="Times New Roman" panose="02020603050405020304" charset="0"/>
                <a:ea typeface="Verdana" panose="020B0604030504040204" pitchFamily="34" charset="0"/>
                <a:cs typeface="Times New Roman" panose="02020603050405020304" charset="0"/>
              </a:rPr>
            </a:br>
            <a:r>
              <a:rPr lang="ru-RU" sz="2400" u="sng" dirty="0" smtClean="0">
                <a:latin typeface="Times New Roman" panose="02020603050405020304" charset="0"/>
                <a:ea typeface="Verdana" panose="020B0604030504040204" pitchFamily="34" charset="0"/>
                <a:cs typeface="Times New Roman" panose="02020603050405020304" charset="0"/>
              </a:rPr>
              <a:t>РРЦ РАС Башкортостан </a:t>
            </a:r>
            <a:r>
              <a:rPr lang="en-US" altLang="ru-RU" sz="2400" u="sng" dirty="0" smtClean="0">
                <a:latin typeface="Times New Roman" panose="02020603050405020304" charset="0"/>
                <a:ea typeface="Verdana" panose="020B0604030504040204" pitchFamily="34" charset="0"/>
                <a:cs typeface="Times New Roman" panose="02020603050405020304" charset="0"/>
              </a:rPr>
              <a:t>https://autismrcrb.02edu.ru/</a:t>
            </a:r>
            <a:r>
              <a:rPr lang="en-US" altLang="ru-RU" sz="2400" dirty="0" smtClean="0">
                <a:latin typeface="Times New Roman" panose="02020603050405020304" charset="0"/>
                <a:ea typeface="Verdana" panose="020B0604030504040204" pitchFamily="34" charset="0"/>
                <a:cs typeface="Times New Roman" panose="02020603050405020304" charset="0"/>
              </a:rPr>
              <a:t/>
            </a:r>
            <a:br>
              <a:rPr lang="en-US" altLang="ru-RU" sz="2400" dirty="0" smtClean="0">
                <a:latin typeface="Times New Roman" panose="02020603050405020304" charset="0"/>
                <a:ea typeface="Verdana" panose="020B0604030504040204" pitchFamily="34" charset="0"/>
                <a:cs typeface="Times New Roman" panose="02020603050405020304" charset="0"/>
              </a:rPr>
            </a:br>
            <a:r>
              <a:rPr lang="ru-RU" altLang="en-US" sz="2400" dirty="0" smtClean="0">
                <a:latin typeface="Times New Roman" panose="02020603050405020304" charset="0"/>
                <a:ea typeface="Verdana" panose="020B0604030504040204" pitchFamily="34" charset="0"/>
                <a:cs typeface="Times New Roman" panose="02020603050405020304" charset="0"/>
              </a:rPr>
              <a:t>ФРЦ </a:t>
            </a:r>
            <a:r>
              <a:rPr lang="en-US" altLang="ru-RU" sz="2400" dirty="0" smtClean="0">
                <a:latin typeface="Times New Roman" panose="02020603050405020304" charset="0"/>
                <a:ea typeface="Verdana" panose="020B0604030504040204" pitchFamily="34" charset="0"/>
                <a:cs typeface="Times New Roman" panose="02020603050405020304" charset="0"/>
              </a:rPr>
              <a:t>https://autism-frc.ru/</a:t>
            </a:r>
            <a:r>
              <a:rPr lang="ru-RU" sz="2400" dirty="0" smtClean="0">
                <a:latin typeface="Times New Roman" panose="02020603050405020304" charset="0"/>
                <a:ea typeface="Verdana" panose="020B0604030504040204" pitchFamily="34" charset="0"/>
                <a:cs typeface="Times New Roman" panose="02020603050405020304" charset="0"/>
              </a:rPr>
              <a:t/>
            </a:r>
            <a:br>
              <a:rPr lang="ru-RU" sz="2400" dirty="0" smtClean="0">
                <a:latin typeface="Times New Roman" panose="02020603050405020304" charset="0"/>
                <a:ea typeface="Verdana" panose="020B0604030504040204" pitchFamily="34" charset="0"/>
                <a:cs typeface="Times New Roman" panose="02020603050405020304" charset="0"/>
              </a:rPr>
            </a:br>
            <a:r>
              <a:rPr lang="ru-RU" sz="2400" dirty="0" smtClean="0">
                <a:latin typeface="Times New Roman" panose="02020603050405020304" charset="0"/>
                <a:ea typeface="Verdana" panose="020B0604030504040204" pitchFamily="34" charset="0"/>
                <a:cs typeface="Times New Roman" panose="02020603050405020304" charset="0"/>
              </a:rPr>
              <a:t>ИПАП </a:t>
            </a:r>
            <a:r>
              <a:rPr lang="en-US" altLang="ru-RU" sz="2400" dirty="0" smtClean="0">
                <a:latin typeface="Times New Roman" panose="02020603050405020304" charset="0"/>
                <a:ea typeface="Verdana" panose="020B0604030504040204" pitchFamily="34" charset="0"/>
                <a:cs typeface="Times New Roman" panose="02020603050405020304" charset="0"/>
              </a:rPr>
              <a:t>https://iaba.ru/</a:t>
            </a:r>
            <a:r>
              <a:rPr lang="ru-RU" altLang="en-US" sz="2400" dirty="0" smtClean="0">
                <a:latin typeface="Times New Roman" panose="02020603050405020304" charset="0"/>
                <a:ea typeface="Verdana" panose="020B0604030504040204" pitchFamily="34" charset="0"/>
                <a:cs typeface="Times New Roman" panose="02020603050405020304" charset="0"/>
              </a:rPr>
              <a:t>  </a:t>
            </a:r>
            <a:br>
              <a:rPr lang="ru-RU" altLang="en-US" sz="2400" dirty="0" smtClean="0">
                <a:latin typeface="Times New Roman" panose="02020603050405020304" charset="0"/>
                <a:ea typeface="Verdana" panose="020B0604030504040204" pitchFamily="34" charset="0"/>
                <a:cs typeface="Times New Roman" panose="02020603050405020304" charset="0"/>
              </a:rPr>
            </a:br>
            <a:r>
              <a:rPr lang="ru-RU" altLang="en-US" sz="2400" dirty="0" smtClean="0">
                <a:latin typeface="Times New Roman" panose="02020603050405020304" charset="0"/>
                <a:ea typeface="Verdana" panose="020B0604030504040204" pitchFamily="34" charset="0"/>
                <a:cs typeface="Times New Roman" panose="02020603050405020304" charset="0"/>
              </a:rPr>
              <a:t>Шаг вперед. </a:t>
            </a:r>
            <a:r>
              <a:rPr lang="ru-RU" altLang="en-US" sz="2400" dirty="0" err="1" smtClean="0">
                <a:latin typeface="Times New Roman" panose="02020603050405020304" charset="0"/>
                <a:ea typeface="Verdana" panose="020B0604030504040204" pitchFamily="34" charset="0"/>
                <a:cs typeface="Times New Roman" panose="02020603050405020304" charset="0"/>
              </a:rPr>
              <a:t>Жесткова</a:t>
            </a:r>
            <a:r>
              <a:rPr lang="ru-RU" altLang="en-US" sz="2400" dirty="0" smtClean="0">
                <a:latin typeface="Times New Roman" panose="02020603050405020304" charset="0"/>
                <a:ea typeface="Verdana" panose="020B0604030504040204" pitchFamily="34" charset="0"/>
                <a:cs typeface="Times New Roman" panose="02020603050405020304" charset="0"/>
              </a:rPr>
              <a:t> Е. Б.</a:t>
            </a:r>
            <a:r>
              <a:rPr lang="en-US" altLang="ru-RU" sz="2400" dirty="0" smtClean="0">
                <a:latin typeface="Times New Roman" panose="02020603050405020304" charset="0"/>
                <a:ea typeface="Verdana" panose="020B0604030504040204" pitchFamily="34" charset="0"/>
                <a:cs typeface="Times New Roman" panose="02020603050405020304" charset="0"/>
              </a:rPr>
              <a:t>https://proaba.ru/</a:t>
            </a:r>
            <a:r>
              <a:rPr lang="ru-RU" altLang="en-US" sz="2400" dirty="0" smtClean="0">
                <a:latin typeface="Times New Roman" panose="02020603050405020304" charset="0"/>
                <a:ea typeface="Verdana" panose="020B0604030504040204" pitchFamily="34" charset="0"/>
                <a:cs typeface="Times New Roman" panose="02020603050405020304" charset="0"/>
              </a:rPr>
              <a:t/>
            </a:r>
            <a:br>
              <a:rPr lang="ru-RU" altLang="en-US" sz="2400" dirty="0" smtClean="0">
                <a:latin typeface="Times New Roman" panose="02020603050405020304" charset="0"/>
                <a:ea typeface="Verdana" panose="020B0604030504040204" pitchFamily="34" charset="0"/>
                <a:cs typeface="Times New Roman" panose="02020603050405020304" charset="0"/>
              </a:rPr>
            </a:br>
            <a:r>
              <a:rPr lang="ru-RU" altLang="en-US" sz="2400" dirty="0" err="1" smtClean="0">
                <a:latin typeface="Times New Roman" panose="02020603050405020304" charset="0"/>
                <a:ea typeface="Verdana" panose="020B0604030504040204" pitchFamily="34" charset="0"/>
                <a:cs typeface="Times New Roman" panose="02020603050405020304" charset="0"/>
              </a:rPr>
              <a:t>Эрц</a:t>
            </a:r>
            <a:r>
              <a:rPr lang="ru-RU" altLang="en-US" sz="2400" dirty="0" smtClean="0">
                <a:latin typeface="Times New Roman" panose="02020603050405020304" charset="0"/>
                <a:ea typeface="Verdana" panose="020B0604030504040204" pitchFamily="34" charset="0"/>
                <a:cs typeface="Times New Roman" panose="02020603050405020304" charset="0"/>
              </a:rPr>
              <a:t> Ю. М. </a:t>
            </a:r>
            <a:r>
              <a:rPr lang="en-US" altLang="ru-RU" sz="2400" dirty="0" smtClean="0">
                <a:latin typeface="Times New Roman" panose="02020603050405020304" charset="0"/>
                <a:ea typeface="Verdana" panose="020B0604030504040204" pitchFamily="34" charset="0"/>
                <a:cs typeface="Times New Roman" panose="02020603050405020304" charset="0"/>
              </a:rPr>
              <a:t>https://aba-kurs.com/services/kursy-dlya-spetsialistov/</a:t>
            </a:r>
            <a:br>
              <a:rPr lang="en-US" altLang="ru-RU" sz="2400" dirty="0" smtClean="0">
                <a:latin typeface="Times New Roman" panose="02020603050405020304" charset="0"/>
                <a:ea typeface="Verdana" panose="020B0604030504040204" pitchFamily="34" charset="0"/>
                <a:cs typeface="Times New Roman" panose="02020603050405020304" charset="0"/>
              </a:rPr>
            </a:br>
            <a:r>
              <a:rPr lang="ru-RU" altLang="en-US" sz="2400" dirty="0" smtClean="0">
                <a:latin typeface="Times New Roman" panose="02020603050405020304" charset="0"/>
                <a:ea typeface="Verdana" panose="020B0604030504040204" pitchFamily="34" charset="0"/>
                <a:cs typeface="Times New Roman" panose="02020603050405020304" charset="0"/>
              </a:rPr>
              <a:t>Фонд Обнаженные сердца </a:t>
            </a:r>
            <a:r>
              <a:rPr lang="en-US" altLang="ru-RU" sz="2400" dirty="0" smtClean="0">
                <a:latin typeface="Times New Roman" panose="02020603050405020304" charset="0"/>
                <a:ea typeface="Verdana" panose="020B0604030504040204" pitchFamily="34" charset="0"/>
                <a:cs typeface="Times New Roman" panose="02020603050405020304" charset="0"/>
              </a:rPr>
              <a:t>https://nakedheart.ru</a:t>
            </a:r>
            <a:r>
              <a:rPr lang="ru-RU" altLang="en-US" sz="2400" dirty="0" smtClean="0">
                <a:latin typeface="Times New Roman" panose="02020603050405020304" charset="0"/>
                <a:ea typeface="Verdana" panose="020B0604030504040204" pitchFamily="34" charset="0"/>
                <a:cs typeface="Times New Roman" panose="02020603050405020304" charset="0"/>
              </a:rPr>
              <a:t>/</a:t>
            </a:r>
            <a:br>
              <a:rPr lang="ru-RU" altLang="en-US" sz="2400" dirty="0" smtClean="0">
                <a:latin typeface="Times New Roman" panose="02020603050405020304" charset="0"/>
                <a:ea typeface="Verdana" panose="020B0604030504040204" pitchFamily="34" charset="0"/>
                <a:cs typeface="Times New Roman" panose="02020603050405020304" charset="0"/>
              </a:rPr>
            </a:br>
            <a:r>
              <a:rPr lang="ru-RU" altLang="en-US" sz="2400" dirty="0" smtClean="0">
                <a:latin typeface="Times New Roman" panose="02020603050405020304" charset="0"/>
                <a:ea typeface="Verdana" panose="020B0604030504040204" pitchFamily="34" charset="0"/>
                <a:cs typeface="Times New Roman" panose="02020603050405020304" charset="0"/>
              </a:rPr>
              <a:t>Фонд Антон тут рядом  </a:t>
            </a:r>
            <a:r>
              <a:rPr lang="en-US" altLang="ru-RU" sz="2400" dirty="0" smtClean="0">
                <a:latin typeface="Times New Roman" panose="02020603050405020304" charset="0"/>
                <a:ea typeface="Verdana" panose="020B0604030504040204" pitchFamily="34" charset="0"/>
                <a:cs typeface="Times New Roman" panose="02020603050405020304" charset="0"/>
              </a:rPr>
              <a:t>https://antontut.ru/</a:t>
            </a:r>
            <a:br>
              <a:rPr lang="en-US" altLang="ru-RU" sz="2400" dirty="0" smtClean="0">
                <a:latin typeface="Times New Roman" panose="02020603050405020304" charset="0"/>
                <a:ea typeface="Verdana" panose="020B0604030504040204" pitchFamily="34" charset="0"/>
                <a:cs typeface="Times New Roman" panose="02020603050405020304" charset="0"/>
              </a:rPr>
            </a:br>
            <a:r>
              <a:rPr lang="ru-RU" altLang="en-US" sz="2400" dirty="0" smtClean="0">
                <a:latin typeface="Times New Roman" panose="02020603050405020304" charset="0"/>
                <a:ea typeface="Verdana" panose="020B0604030504040204" pitchFamily="34" charset="0"/>
                <a:cs typeface="Times New Roman" panose="02020603050405020304" charset="0"/>
              </a:rPr>
              <a:t>Центр проблем аутизма </a:t>
            </a:r>
            <a:r>
              <a:rPr lang="en-US" altLang="ru-RU" sz="2400" dirty="0" smtClean="0">
                <a:latin typeface="Times New Roman" panose="02020603050405020304" charset="0"/>
                <a:ea typeface="Verdana" panose="020B0604030504040204" pitchFamily="34" charset="0"/>
                <a:cs typeface="Times New Roman" panose="02020603050405020304" charset="0"/>
              </a:rPr>
              <a:t>https://autismchallenge.ru/</a:t>
            </a: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rgbClr val="C00000"/>
                </a:solidFill>
                <a:latin typeface="Times New Roman" pitchFamily="18" charset="0"/>
                <a:cs typeface="Times New Roman" pitchFamily="18" charset="0"/>
              </a:rPr>
              <a:t>Спасибо за внимание!</a:t>
            </a:r>
            <a:endParaRPr lang="ru-RU" sz="2800" b="1" dirty="0"/>
          </a:p>
        </p:txBody>
      </p:sp>
      <p:sp>
        <p:nvSpPr>
          <p:cNvPr id="3" name="Содержимое 2"/>
          <p:cNvSpPr>
            <a:spLocks noGrp="1"/>
          </p:cNvSpPr>
          <p:nvPr>
            <p:ph idx="1"/>
          </p:nvPr>
        </p:nvSpPr>
        <p:spPr/>
        <p:txBody>
          <a:bodyPr/>
          <a:lstStyle/>
          <a:p>
            <a:pPr>
              <a:buNone/>
            </a:pPr>
            <a:endParaRPr lang="ru-RU" altLang="ru-RU" b="1" u="sng" dirty="0" smtClean="0">
              <a:latin typeface="Times New Roman" pitchFamily="18" charset="0"/>
              <a:cs typeface="Times New Roman" pitchFamily="18" charset="0"/>
            </a:endParaRPr>
          </a:p>
          <a:p>
            <a:pPr>
              <a:buNone/>
            </a:pPr>
            <a:r>
              <a:rPr lang="ru-RU" altLang="ru-RU" sz="2000" b="1" u="sng" dirty="0" smtClean="0">
                <a:latin typeface="Times New Roman" pitchFamily="18" charset="0"/>
                <a:cs typeface="Times New Roman" pitchFamily="18" charset="0"/>
              </a:rPr>
              <a:t>Контакты РРЦ РАС РБ:</a:t>
            </a:r>
          </a:p>
          <a:p>
            <a:pPr>
              <a:buNone/>
            </a:pPr>
            <a:r>
              <a:rPr lang="ru-RU" altLang="ru-RU" sz="2000" b="1" dirty="0" smtClean="0">
                <a:latin typeface="Times New Roman" pitchFamily="18" charset="0"/>
                <a:cs typeface="Times New Roman" pitchFamily="18" charset="0"/>
              </a:rPr>
              <a:t> </a:t>
            </a:r>
            <a:r>
              <a:rPr lang="ru-RU" altLang="ru-RU" sz="2000" b="1" dirty="0" smtClean="0">
                <a:latin typeface="Times New Roman" pitchFamily="18" charset="0"/>
                <a:ea typeface="Calibri" pitchFamily="34" charset="0"/>
                <a:cs typeface="Times New Roman" pitchFamily="18" charset="0"/>
              </a:rPr>
              <a:t>Республика Башкортостан, </a:t>
            </a:r>
          </a:p>
          <a:p>
            <a:pPr>
              <a:buNone/>
            </a:pPr>
            <a:r>
              <a:rPr lang="ru-RU" altLang="ru-RU" sz="2000" b="1" dirty="0" smtClean="0">
                <a:latin typeface="Times New Roman" pitchFamily="18" charset="0"/>
                <a:ea typeface="Calibri" pitchFamily="34" charset="0"/>
                <a:cs typeface="Times New Roman" pitchFamily="18" charset="0"/>
              </a:rPr>
              <a:t>450068, г. Уфа,  ул.Суворова, д.4, </a:t>
            </a:r>
            <a:endParaRPr lang="en-US" altLang="ru-RU" sz="2000" dirty="0" smtClean="0">
              <a:latin typeface="Times New Roman" pitchFamily="18" charset="0"/>
              <a:cs typeface="Times New Roman" pitchFamily="18" charset="0"/>
            </a:endParaRPr>
          </a:p>
          <a:p>
            <a:pPr>
              <a:spcBef>
                <a:spcPts val="600"/>
              </a:spcBef>
              <a:buNone/>
            </a:pPr>
            <a:r>
              <a:rPr lang="ru-RU" altLang="ru-RU" sz="2000" b="1" dirty="0" smtClean="0">
                <a:latin typeface="Times New Roman" pitchFamily="18" charset="0"/>
                <a:cs typeface="Times New Roman" pitchFamily="18" charset="0"/>
              </a:rPr>
              <a:t>Телефон: 8 (347) 216-45-63</a:t>
            </a:r>
          </a:p>
          <a:p>
            <a:pPr>
              <a:spcBef>
                <a:spcPts val="600"/>
              </a:spcBef>
              <a:buNone/>
            </a:pPr>
            <a:r>
              <a:rPr lang="ru-RU" altLang="ru-RU" sz="2000" b="1" dirty="0" smtClean="0">
                <a:latin typeface="Times New Roman" pitchFamily="18" charset="0"/>
                <a:cs typeface="Times New Roman" pitchFamily="18" charset="0"/>
              </a:rPr>
              <a:t>Сайт: </a:t>
            </a:r>
            <a:r>
              <a:rPr lang="en-US" altLang="ru-RU" sz="2000" b="1" dirty="0" smtClean="0">
                <a:latin typeface="Times New Roman" pitchFamily="18" charset="0"/>
                <a:cs typeface="Times New Roman" pitchFamily="18" charset="0"/>
              </a:rPr>
              <a:t>autismrcrb.02edu.ru</a:t>
            </a:r>
            <a:endParaRPr lang="ru-RU" altLang="ru-RU" sz="2000" b="1" dirty="0" smtClean="0">
              <a:latin typeface="Times New Roman" pitchFamily="18" charset="0"/>
              <a:cs typeface="Times New Roman" pitchFamily="18" charset="0"/>
            </a:endParaRPr>
          </a:p>
          <a:p>
            <a:pPr>
              <a:spcBef>
                <a:spcPts val="600"/>
              </a:spcBef>
              <a:buNone/>
            </a:pPr>
            <a:r>
              <a:rPr lang="ru-RU" altLang="ru-RU" sz="2000" b="1" dirty="0" smtClean="0">
                <a:latin typeface="Times New Roman" pitchFamily="18" charset="0"/>
                <a:cs typeface="Times New Roman" pitchFamily="18" charset="0"/>
              </a:rPr>
              <a:t>Эл. почта: </a:t>
            </a:r>
            <a:r>
              <a:rPr lang="en-US" altLang="ru-RU" sz="2000" b="1" dirty="0" smtClean="0">
                <a:latin typeface="Times New Roman" pitchFamily="18" charset="0"/>
                <a:cs typeface="Times New Roman" pitchFamily="18" charset="0"/>
              </a:rPr>
              <a:t>autismrb@mail.ru</a:t>
            </a:r>
            <a:endParaRPr lang="ru-RU" sz="2000" dirty="0">
              <a:latin typeface="Times New Roman" pitchFamily="18" charset="0"/>
              <a:cs typeface="Times New Roman" pitchFamily="18" charset="0"/>
            </a:endParaRPr>
          </a:p>
        </p:txBody>
      </p:sp>
      <p:pic>
        <p:nvPicPr>
          <p:cNvPr id="4" name="Picture 2" descr="C:\Users\User\Desktop\сайт Аутизм.png"/>
          <p:cNvPicPr>
            <a:picLocks noChangeAspect="1" noChangeArrowheads="1"/>
          </p:cNvPicPr>
          <p:nvPr/>
        </p:nvPicPr>
        <p:blipFill>
          <a:blip r:embed="rId2" cstate="print"/>
          <a:stretch>
            <a:fillRect/>
          </a:stretch>
        </p:blipFill>
        <p:spPr bwMode="auto">
          <a:xfrm>
            <a:off x="5220072" y="2276872"/>
            <a:ext cx="3068960" cy="30689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2400" dirty="0" smtClean="0">
                <a:solidFill>
                  <a:schemeClr val="tx1"/>
                </a:solidFill>
                <a:latin typeface="Times New Roman" pitchFamily="18" charset="0"/>
                <a:cs typeface="Times New Roman" pitchFamily="18" charset="0"/>
              </a:rPr>
              <a:t>Чаще всего РАС сопровождаются различными нарушениями</a:t>
            </a:r>
            <a:endParaRPr lang="ru-RU" sz="2400" dirty="0">
              <a:solidFill>
                <a:schemeClr val="tx1"/>
              </a:solidFill>
              <a:latin typeface="Times New Roman" pitchFamily="18" charset="0"/>
              <a:cs typeface="Times New Roman" pitchFamily="18" charset="0"/>
            </a:endParaRPr>
          </a:p>
        </p:txBody>
      </p:sp>
      <p:sp>
        <p:nvSpPr>
          <p:cNvPr id="5" name="Текст 4"/>
          <p:cNvSpPr>
            <a:spLocks noGrp="1"/>
          </p:cNvSpPr>
          <p:nvPr>
            <p:ph type="body" idx="1"/>
          </p:nvPr>
        </p:nvSpPr>
        <p:spPr/>
        <p:txBody>
          <a:bodyPr/>
          <a:lstStyle/>
          <a:p>
            <a:r>
              <a:rPr lang="ru-RU" dirty="0" smtClean="0">
                <a:solidFill>
                  <a:schemeClr val="tx1"/>
                </a:solidFill>
                <a:latin typeface="Times New Roman" pitchFamily="18" charset="0"/>
                <a:cs typeface="Times New Roman" pitchFamily="18" charset="0"/>
              </a:rPr>
              <a:t>РАС</a:t>
            </a:r>
            <a:endParaRPr lang="ru-RU" dirty="0">
              <a:solidFill>
                <a:schemeClr val="tx1"/>
              </a:solidFill>
              <a:latin typeface="Times New Roman" pitchFamily="18" charset="0"/>
              <a:cs typeface="Times New Roman" pitchFamily="18" charset="0"/>
            </a:endParaRPr>
          </a:p>
        </p:txBody>
      </p:sp>
      <p:sp>
        <p:nvSpPr>
          <p:cNvPr id="7" name="Текст 6"/>
          <p:cNvSpPr>
            <a:spLocks noGrp="1"/>
          </p:cNvSpPr>
          <p:nvPr>
            <p:ph type="body" sz="half" idx="3"/>
          </p:nvPr>
        </p:nvSpPr>
        <p:spPr/>
        <p:txBody>
          <a:bodyPr/>
          <a:lstStyle/>
          <a:p>
            <a:r>
              <a:rPr lang="ru-RU" dirty="0" smtClean="0">
                <a:solidFill>
                  <a:schemeClr val="tx1"/>
                </a:solidFill>
                <a:latin typeface="Times New Roman" pitchFamily="18" charset="0"/>
                <a:cs typeface="Times New Roman" pitchFamily="18" charset="0"/>
              </a:rPr>
              <a:t>НАРУШЕНИЯ РАЗВИТИЯ</a:t>
            </a:r>
            <a:endParaRPr lang="ru-RU" dirty="0">
              <a:solidFill>
                <a:schemeClr val="tx1"/>
              </a:solidFill>
              <a:latin typeface="Times New Roman" pitchFamily="18" charset="0"/>
              <a:cs typeface="Times New Roman" pitchFamily="18" charset="0"/>
            </a:endParaRPr>
          </a:p>
        </p:txBody>
      </p:sp>
      <p:sp>
        <p:nvSpPr>
          <p:cNvPr id="6" name="Содержимое 5"/>
          <p:cNvSpPr>
            <a:spLocks noGrp="1"/>
          </p:cNvSpPr>
          <p:nvPr>
            <p:ph sz="quarter" idx="2"/>
          </p:nvPr>
        </p:nvSpPr>
        <p:spPr/>
        <p:txBody>
          <a:bodyPr/>
          <a:lstStyle/>
          <a:p>
            <a:r>
              <a:rPr lang="ru-RU" dirty="0" smtClean="0">
                <a:latin typeface="Times New Roman" pitchFamily="18" charset="0"/>
                <a:cs typeface="Times New Roman" pitchFamily="18" charset="0"/>
              </a:rPr>
              <a:t>Нарушение социального взаимодействия</a:t>
            </a:r>
          </a:p>
          <a:p>
            <a:r>
              <a:rPr lang="ru-RU" dirty="0" smtClean="0">
                <a:latin typeface="Times New Roman" pitchFamily="18" charset="0"/>
                <a:cs typeface="Times New Roman" pitchFamily="18" charset="0"/>
              </a:rPr>
              <a:t>Нарушение коммуникации</a:t>
            </a:r>
          </a:p>
          <a:p>
            <a:r>
              <a:rPr lang="ru-RU" dirty="0" smtClean="0">
                <a:latin typeface="Times New Roman" pitchFamily="18" charset="0"/>
                <a:cs typeface="Times New Roman" pitchFamily="18" charset="0"/>
              </a:rPr>
              <a:t>Повторяющиеся ( стереотипные) действия, склонность к ритуалам</a:t>
            </a:r>
            <a:endParaRPr lang="ru-RU" dirty="0">
              <a:latin typeface="Times New Roman" pitchFamily="18" charset="0"/>
              <a:cs typeface="Times New Roman" pitchFamily="18" charset="0"/>
            </a:endParaRPr>
          </a:p>
        </p:txBody>
      </p:sp>
      <p:sp>
        <p:nvSpPr>
          <p:cNvPr id="8" name="Содержимое 7"/>
          <p:cNvSpPr>
            <a:spLocks noGrp="1"/>
          </p:cNvSpPr>
          <p:nvPr>
            <p:ph sz="quarter" idx="4"/>
          </p:nvPr>
        </p:nvSpPr>
        <p:spPr/>
        <p:txBody>
          <a:bodyPr>
            <a:normAutofit/>
          </a:bodyPr>
          <a:lstStyle/>
          <a:p>
            <a:r>
              <a:rPr lang="ru-RU" dirty="0" smtClean="0">
                <a:latin typeface="Times New Roman" pitchFamily="18" charset="0"/>
                <a:cs typeface="Times New Roman" pitchFamily="18" charset="0"/>
              </a:rPr>
              <a:t>Интеллекта</a:t>
            </a:r>
          </a:p>
          <a:p>
            <a:r>
              <a:rPr lang="ru-RU" dirty="0" smtClean="0">
                <a:latin typeface="Times New Roman" pitchFamily="18" charset="0"/>
                <a:cs typeface="Times New Roman" pitchFamily="18" charset="0"/>
              </a:rPr>
              <a:t>Речи</a:t>
            </a:r>
          </a:p>
          <a:p>
            <a:r>
              <a:rPr lang="ru-RU" dirty="0" smtClean="0">
                <a:latin typeface="Times New Roman" pitchFamily="18" charset="0"/>
                <a:cs typeface="Times New Roman" pitchFamily="18" charset="0"/>
              </a:rPr>
              <a:t>СДВГ</a:t>
            </a:r>
          </a:p>
          <a:p>
            <a:r>
              <a:rPr lang="ru-RU" dirty="0" smtClean="0">
                <a:latin typeface="Times New Roman" pitchFamily="18" charset="0"/>
                <a:cs typeface="Times New Roman" pitchFamily="18" charset="0"/>
              </a:rPr>
              <a:t>Эпилепсия</a:t>
            </a:r>
          </a:p>
          <a:p>
            <a:r>
              <a:rPr lang="ru-RU" dirty="0" err="1" smtClean="0">
                <a:latin typeface="Times New Roman" pitchFamily="18" charset="0"/>
                <a:cs typeface="Times New Roman" pitchFamily="18" charset="0"/>
              </a:rPr>
              <a:t>Обессивно-компульсивное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растройство</a:t>
            </a:r>
            <a:r>
              <a:rPr lang="ru-RU" dirty="0" smtClean="0">
                <a:latin typeface="Times New Roman" pitchFamily="18" charset="0"/>
                <a:cs typeface="Times New Roman" pitchFamily="18" charset="0"/>
              </a:rPr>
              <a:t> (ОКР)                        </a:t>
            </a:r>
          </a:p>
          <a:p>
            <a:r>
              <a:rPr lang="ru-RU" dirty="0" smtClean="0">
                <a:latin typeface="Times New Roman" pitchFamily="18" charset="0"/>
                <a:cs typeface="Times New Roman" pitchFamily="18" charset="0"/>
              </a:rPr>
              <a:t>другие</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tx1"/>
                </a:solidFill>
                <a:latin typeface="Times New Roman" pitchFamily="18" charset="0"/>
                <a:cs typeface="Times New Roman" pitchFamily="18" charset="0"/>
              </a:rPr>
              <a:t>Методы</a:t>
            </a:r>
            <a:r>
              <a:rPr lang="ru-RU" sz="2400" b="1" dirty="0" smtClean="0">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коррекции и лечения РАС с доказанной эффективностью</a:t>
            </a:r>
            <a:endParaRPr lang="ru-RU" sz="24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400" dirty="0" smtClean="0">
                <a:latin typeface="Times New Roman" pitchFamily="18" charset="0"/>
                <a:cs typeface="Times New Roman" pitchFamily="18" charset="0"/>
              </a:rPr>
              <a:t>Прикладной анализ поведения (АВА-терапия, ПАП)</a:t>
            </a:r>
          </a:p>
          <a:p>
            <a:r>
              <a:rPr lang="ru-RU" sz="2400" dirty="0" smtClean="0">
                <a:latin typeface="Times New Roman" pitchFamily="18" charset="0"/>
                <a:cs typeface="Times New Roman" pitchFamily="18" charset="0"/>
              </a:rPr>
              <a:t>Ранняя </a:t>
            </a:r>
            <a:r>
              <a:rPr lang="ru-RU" sz="2400" dirty="0" err="1" smtClean="0">
                <a:latin typeface="Times New Roman" pitchFamily="18" charset="0"/>
                <a:cs typeface="Times New Roman" pitchFamily="18" charset="0"/>
              </a:rPr>
              <a:t>денверская</a:t>
            </a:r>
            <a:r>
              <a:rPr lang="ru-RU" sz="2400" dirty="0" smtClean="0">
                <a:latin typeface="Times New Roman" pitchFamily="18" charset="0"/>
                <a:cs typeface="Times New Roman" pitchFamily="18" charset="0"/>
              </a:rPr>
              <a:t> модель вмешательства (</a:t>
            </a:r>
            <a:r>
              <a:rPr lang="en-US" sz="2400" dirty="0" smtClean="0">
                <a:latin typeface="Times New Roman" pitchFamily="18" charset="0"/>
                <a:cs typeface="Times New Roman" pitchFamily="18" charset="0"/>
              </a:rPr>
              <a:t>ESDM</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Обучение опорным навыкам</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PRT</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Разделенное внимание, символическая игра, вовлечение и регуляция (</a:t>
            </a:r>
            <a:r>
              <a:rPr lang="en-US" sz="2400" dirty="0" smtClean="0">
                <a:latin typeface="Times New Roman" pitchFamily="18" charset="0"/>
                <a:cs typeface="Times New Roman" pitchFamily="18" charset="0"/>
              </a:rPr>
              <a:t>JASPER</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Альтернативные и дополнительные системы коммуникации</a:t>
            </a:r>
          </a:p>
          <a:p>
            <a:r>
              <a:rPr lang="ru-RU" sz="2400" dirty="0" smtClean="0">
                <a:latin typeface="Times New Roman" pitchFamily="18" charset="0"/>
                <a:cs typeface="Times New Roman" pitchFamily="18" charset="0"/>
              </a:rPr>
              <a:t>ПФА/ТОН( метод Г. </a:t>
            </a:r>
            <a:r>
              <a:rPr lang="ru-RU" sz="2400" dirty="0" err="1" smtClean="0">
                <a:latin typeface="Times New Roman" pitchFamily="18" charset="0"/>
                <a:cs typeface="Times New Roman" pitchFamily="18" charset="0"/>
              </a:rPr>
              <a:t>Хэнли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Прикладной анализ поведения</a:t>
            </a:r>
            <a:endParaRPr lang="ru-RU" sz="2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8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это наука, которая разрабатывает прикладные методики на основе законов поведения и систематически применяет их для улучшения социально значимого поведения, а также использует эксперимент для поиска переменных, ответственных за изменение поведения</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chemeClr val="tx1"/>
                </a:solidFill>
                <a:latin typeface="Times New Roman" pitchFamily="18" charset="0"/>
                <a:cs typeface="Times New Roman" pitchFamily="18" charset="0"/>
              </a:rPr>
              <a:t>    Поведение – это деятельность живых организмов</a:t>
            </a:r>
            <a:endParaRPr lang="ru-RU" sz="28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t>   Применительно к людям, это все, что делает человек</a:t>
            </a:r>
          </a:p>
          <a:p>
            <a:pPr>
              <a:buNone/>
            </a:pPr>
            <a:r>
              <a:rPr lang="ru-RU" dirty="0" smtClean="0"/>
              <a:t>   Поведение можно пронаблюдать, описать, измерить по времени и количеству</a:t>
            </a:r>
          </a:p>
          <a:p>
            <a:pPr>
              <a:buNone/>
            </a:pPr>
            <a:r>
              <a:rPr lang="ru-RU" dirty="0" smtClean="0"/>
              <a:t>   Поведение бывает врожденное и приобретенное (</a:t>
            </a:r>
            <a:r>
              <a:rPr lang="ru-RU" dirty="0" err="1" smtClean="0"/>
              <a:t>респондентное</a:t>
            </a:r>
            <a:r>
              <a:rPr lang="ru-RU" dirty="0" smtClean="0"/>
              <a:t> и </a:t>
            </a:r>
            <a:r>
              <a:rPr lang="ru-RU" dirty="0" err="1" smtClean="0"/>
              <a:t>оперантное</a:t>
            </a:r>
            <a:r>
              <a:rPr lang="ru-RU" dirty="0" smtClean="0"/>
              <a:t>)</a:t>
            </a:r>
          </a:p>
          <a:p>
            <a:pPr>
              <a:buNone/>
            </a:pPr>
            <a:r>
              <a:rPr lang="ru-RU" dirty="0" smtClean="0"/>
              <a:t>   Есть объективные законы поведения( усиление, ослабление)</a:t>
            </a:r>
          </a:p>
          <a:p>
            <a:pPr>
              <a:buNone/>
            </a:pPr>
            <a:r>
              <a:rPr lang="ru-RU" dirty="0" smtClean="0"/>
              <a:t>   Изменение окружающей среды меняет поведение</a:t>
            </a:r>
          </a:p>
          <a:p>
            <a:pPr>
              <a:buNone/>
            </a:pPr>
            <a:r>
              <a:rPr lang="ru-RU" dirty="0" smtClean="0"/>
              <a:t>   В ПАП поведение рассматривается как реакция живого организма на стимулы( внешние и внутренние факторы) </a:t>
            </a:r>
          </a:p>
          <a:p>
            <a:pPr>
              <a:buNone/>
            </a:pPr>
            <a:r>
              <a:rPr lang="ru-RU" dirty="0" smtClean="0"/>
              <a:t>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080120"/>
          </a:xfrm>
        </p:spPr>
        <p:txBody>
          <a:bodyPr>
            <a:normAutofit fontScale="90000"/>
          </a:bodyPr>
          <a:lstStyle/>
          <a:p>
            <a:pPr algn="ctr"/>
            <a:r>
              <a:rPr lang="ru-RU" sz="3200" b="1" dirty="0" smtClean="0">
                <a:solidFill>
                  <a:srgbClr val="C00000"/>
                </a:solidFill>
                <a:latin typeface="Times New Roman" pitchFamily="18" charset="0"/>
                <a:cs typeface="Times New Roman" pitchFamily="18" charset="0"/>
              </a:rPr>
              <a:t>                                                                                           </a:t>
            </a:r>
            <a:r>
              <a:rPr lang="ru-RU" sz="2700" b="1" dirty="0" smtClean="0">
                <a:solidFill>
                  <a:schemeClr val="tx1"/>
                </a:solidFill>
                <a:latin typeface="Times New Roman" pitchFamily="18" charset="0"/>
                <a:cs typeface="Times New Roman" pitchFamily="18" charset="0"/>
              </a:rPr>
              <a:t>стимул – реакция – последствия</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(предшествующий фактор – поведение - последствия )                   </a:t>
            </a:r>
            <a:br>
              <a:rPr lang="ru-RU" sz="2700" b="1" dirty="0" smtClean="0">
                <a:solidFill>
                  <a:schemeClr val="tx1"/>
                </a:solidFill>
                <a:latin typeface="Times New Roman" pitchFamily="18" charset="0"/>
                <a:cs typeface="Times New Roman" pitchFamily="18" charset="0"/>
              </a:rPr>
            </a:br>
            <a:endParaRPr lang="ru-RU" sz="27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400" dirty="0" smtClean="0">
                <a:latin typeface="Times New Roman" pitchFamily="18" charset="0"/>
                <a:cs typeface="Times New Roman" pitchFamily="18" charset="0"/>
              </a:rPr>
              <a:t>У любого поведения есть предшествующий фактор(стимул),который вызывает поведение.</a:t>
            </a:r>
          </a:p>
          <a:p>
            <a:r>
              <a:rPr lang="ru-RU" sz="2400" dirty="0" smtClean="0">
                <a:latin typeface="Times New Roman" pitchFamily="18" charset="0"/>
                <a:cs typeface="Times New Roman" pitchFamily="18" charset="0"/>
              </a:rPr>
              <a:t>Любое поведение можно вольно или невольно подкрепить(подкрепление происходит сразу после поведения).</a:t>
            </a:r>
          </a:p>
          <a:p>
            <a:r>
              <a:rPr lang="ru-RU" sz="2400" dirty="0" smtClean="0">
                <a:latin typeface="Times New Roman" pitchFamily="18" charset="0"/>
                <a:cs typeface="Times New Roman" pitchFamily="18" charset="0"/>
              </a:rPr>
              <a:t>На поведение влияет окружающая среда.</a:t>
            </a:r>
          </a:p>
          <a:p>
            <a:r>
              <a:rPr lang="ru-RU" sz="2400" dirty="0" smtClean="0">
                <a:latin typeface="Times New Roman" pitchFamily="18" charset="0"/>
                <a:cs typeface="Times New Roman" pitchFamily="18" charset="0"/>
              </a:rPr>
              <a:t>Поведение влияет на окружающую среду.</a:t>
            </a:r>
          </a:p>
          <a:p>
            <a:pPr>
              <a:buNone/>
            </a:pPr>
            <a:r>
              <a:rPr lang="ru-RU" sz="2400" dirty="0" smtClean="0">
                <a:latin typeface="Times New Roman" pitchFamily="18" charset="0"/>
                <a:cs typeface="Times New Roman" pitchFamily="18" charset="0"/>
              </a:rPr>
              <a:t>    Применяя методы ПАП при работе с детьми с РАС,  мы влияем на поведения, изменяя или предшествующий фактор, или последствия.</a:t>
            </a:r>
          </a:p>
          <a:p>
            <a:pPr>
              <a:buNone/>
            </a:pPr>
            <a:endParaRPr lang="ru-RU" dirty="0" smtClean="0"/>
          </a:p>
          <a:p>
            <a:endParaRPr lang="ru-RU" dirty="0"/>
          </a:p>
        </p:txBody>
      </p:sp>
      <p:sp>
        <p:nvSpPr>
          <p:cNvPr id="3074" name="AutoShape 2" descr="https://finances.social/files/uch_group36/uch_pgroup21/uch_uch279/image/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finances.social/files/uch_group36/uch_pgroup21/uch_uch279/image/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1143000"/>
          </a:xfrm>
        </p:spPr>
        <p:txBody>
          <a:bodyPr>
            <a:normAutofit/>
          </a:bodyPr>
          <a:lstStyle/>
          <a:p>
            <a:pPr algn="ctr"/>
            <a:r>
              <a:rPr lang="ru-RU" sz="2400" dirty="0" smtClean="0">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Какие утверждения из нижеперечисленных являются поведением?</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r>
              <a:rPr lang="ru-RU" dirty="0" smtClean="0"/>
              <a:t>Плохо себя ведет</a:t>
            </a:r>
          </a:p>
          <a:p>
            <a:r>
              <a:rPr lang="ru-RU" dirty="0" smtClean="0"/>
              <a:t>Не слушается</a:t>
            </a:r>
          </a:p>
          <a:p>
            <a:r>
              <a:rPr lang="ru-RU" dirty="0" smtClean="0"/>
              <a:t>Громко кричит, когда начинают укладывать спать</a:t>
            </a:r>
          </a:p>
          <a:p>
            <a:r>
              <a:rPr lang="ru-RU" dirty="0" smtClean="0"/>
              <a:t>Мешает спать остальным детям</a:t>
            </a:r>
          </a:p>
          <a:p>
            <a:r>
              <a:rPr lang="ru-RU" dirty="0" smtClean="0"/>
              <a:t>Бегает по группе и разбрасывает карандаши во время занятия</a:t>
            </a:r>
          </a:p>
          <a:p>
            <a:r>
              <a:rPr lang="ru-RU" dirty="0" smtClean="0"/>
              <a:t>Не дает игрушки</a:t>
            </a:r>
          </a:p>
          <a:p>
            <a:r>
              <a:rPr lang="ru-RU" dirty="0" smtClean="0"/>
              <a:t>Отбирает игрушки</a:t>
            </a:r>
          </a:p>
          <a:p>
            <a:r>
              <a:rPr lang="ru-RU" dirty="0" smtClean="0"/>
              <a:t>Одевается самостоятельно</a:t>
            </a:r>
          </a:p>
          <a:p>
            <a:r>
              <a:rPr lang="ru-RU" dirty="0" smtClean="0"/>
              <a:t>Моргает</a:t>
            </a:r>
          </a:p>
          <a:p>
            <a:r>
              <a:rPr lang="ru-RU" dirty="0" smtClean="0"/>
              <a:t>Не хочет ничего делать</a:t>
            </a:r>
          </a:p>
          <a:p>
            <a:r>
              <a:rPr lang="ru-RU" dirty="0" smtClean="0"/>
              <a:t>Устал</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67544" y="404664"/>
            <a:ext cx="8229600" cy="864096"/>
          </a:xfrm>
        </p:spPr>
        <p:txBody>
          <a:bodyPr>
            <a:normAutofit/>
          </a:bodyPr>
          <a:lstStyle/>
          <a:p>
            <a:r>
              <a:rPr lang="ru-RU" sz="2400" dirty="0" smtClean="0">
                <a:solidFill>
                  <a:schemeClr val="tx1"/>
                </a:solidFill>
                <a:latin typeface="Times New Roman" pitchFamily="18" charset="0"/>
                <a:cs typeface="Times New Roman" pitchFamily="18" charset="0"/>
              </a:rPr>
              <a:t>                     </a:t>
            </a:r>
            <a:endParaRPr lang="ru-RU" sz="2400" dirty="0">
              <a:solidFill>
                <a:schemeClr val="tx1"/>
              </a:solidFill>
              <a:latin typeface="Times New Roman" pitchFamily="18" charset="0"/>
              <a:cs typeface="Times New Roman" pitchFamily="18" charset="0"/>
            </a:endParaRPr>
          </a:p>
        </p:txBody>
      </p:sp>
      <p:sp>
        <p:nvSpPr>
          <p:cNvPr id="13" name="Текст 12"/>
          <p:cNvSpPr>
            <a:spLocks noGrp="1"/>
          </p:cNvSpPr>
          <p:nvPr>
            <p:ph type="body" idx="1"/>
          </p:nvPr>
        </p:nvSpPr>
        <p:spPr>
          <a:xfrm>
            <a:off x="457200" y="548680"/>
            <a:ext cx="4040188" cy="576064"/>
          </a:xfrm>
        </p:spPr>
        <p:txBody>
          <a:bodyPr/>
          <a:lstStyle/>
          <a:p>
            <a:r>
              <a:rPr lang="ru-RU" dirty="0" smtClean="0">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состояние организма</a:t>
            </a:r>
            <a:endParaRPr lang="ru-RU" dirty="0">
              <a:solidFill>
                <a:schemeClr val="tx1"/>
              </a:solidFill>
              <a:latin typeface="Times New Roman" pitchFamily="18" charset="0"/>
              <a:cs typeface="Times New Roman" pitchFamily="18" charset="0"/>
            </a:endParaRPr>
          </a:p>
        </p:txBody>
      </p:sp>
      <p:sp>
        <p:nvSpPr>
          <p:cNvPr id="15" name="Текст 14"/>
          <p:cNvSpPr>
            <a:spLocks noGrp="1"/>
          </p:cNvSpPr>
          <p:nvPr>
            <p:ph type="body" sz="half" idx="3"/>
          </p:nvPr>
        </p:nvSpPr>
        <p:spPr>
          <a:xfrm>
            <a:off x="4645026" y="692696"/>
            <a:ext cx="4041775" cy="432048"/>
          </a:xfrm>
        </p:spPr>
        <p:txBody>
          <a:bodyPr>
            <a:normAutofit/>
          </a:bodyPr>
          <a:lstStyle/>
          <a:p>
            <a:r>
              <a:rPr lang="ru-RU" dirty="0" smtClean="0">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поведение</a:t>
            </a:r>
            <a:endParaRPr lang="ru-RU" dirty="0">
              <a:solidFill>
                <a:schemeClr val="tx1"/>
              </a:solidFill>
              <a:latin typeface="Times New Roman" pitchFamily="18" charset="0"/>
              <a:cs typeface="Times New Roman" pitchFamily="18" charset="0"/>
            </a:endParaRPr>
          </a:p>
        </p:txBody>
      </p:sp>
      <p:sp>
        <p:nvSpPr>
          <p:cNvPr id="14" name="Содержимое 13"/>
          <p:cNvSpPr>
            <a:spLocks noGrp="1"/>
          </p:cNvSpPr>
          <p:nvPr>
            <p:ph sz="quarter" idx="2"/>
          </p:nvPr>
        </p:nvSpPr>
        <p:spPr>
          <a:xfrm>
            <a:off x="457200" y="1700808"/>
            <a:ext cx="4040188" cy="4248472"/>
          </a:xfrm>
        </p:spPr>
        <p:txBody>
          <a:bodyPr>
            <a:noAutofit/>
          </a:bodyPr>
          <a:lstStyle/>
          <a:p>
            <a:pPr>
              <a:buFont typeface="Arial" pitchFamily="34" charset="0"/>
              <a:buChar char="•"/>
            </a:pPr>
            <a:r>
              <a:rPr lang="ru-RU" sz="1800" dirty="0" smtClean="0">
                <a:latin typeface="Times New Roman" pitchFamily="18" charset="0"/>
                <a:cs typeface="Times New Roman" pitchFamily="18" charset="0"/>
              </a:rPr>
              <a:t>Голодный</a:t>
            </a:r>
          </a:p>
          <a:p>
            <a:pPr>
              <a:buFont typeface="Arial" pitchFamily="34" charset="0"/>
              <a:buChar char="•"/>
            </a:pPr>
            <a:endParaRPr lang="ru-RU" sz="1800" dirty="0" smtClean="0">
              <a:latin typeface="Times New Roman" pitchFamily="18" charset="0"/>
              <a:cs typeface="Times New Roman" pitchFamily="18" charset="0"/>
            </a:endParaRPr>
          </a:p>
          <a:p>
            <a:pPr>
              <a:buFont typeface="Arial" pitchFamily="34" charset="0"/>
              <a:buChar char="•"/>
            </a:pPr>
            <a:endParaRPr lang="ru-RU" sz="1800" dirty="0" smtClean="0">
              <a:latin typeface="Times New Roman" pitchFamily="18" charset="0"/>
              <a:cs typeface="Times New Roman" pitchFamily="18" charset="0"/>
            </a:endParaRPr>
          </a:p>
          <a:p>
            <a:pPr>
              <a:buFont typeface="Arial" pitchFamily="34" charset="0"/>
              <a:buChar char="•"/>
            </a:pPr>
            <a:r>
              <a:rPr lang="ru-RU" sz="1800" dirty="0" smtClean="0">
                <a:latin typeface="Times New Roman" pitchFamily="18" charset="0"/>
                <a:cs typeface="Times New Roman" pitchFamily="18" charset="0"/>
              </a:rPr>
              <a:t>Устал</a:t>
            </a:r>
          </a:p>
          <a:p>
            <a:pPr>
              <a:buFont typeface="Arial" pitchFamily="34" charset="0"/>
              <a:buChar char="•"/>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a:t>
            </a:r>
          </a:p>
          <a:p>
            <a:pPr>
              <a:buFont typeface="Arial" pitchFamily="34" charset="0"/>
              <a:buChar char="•"/>
            </a:pPr>
            <a:r>
              <a:rPr lang="ru-RU" sz="1800" dirty="0" smtClean="0">
                <a:latin typeface="Times New Roman" pitchFamily="18" charset="0"/>
                <a:cs typeface="Times New Roman" pitchFamily="18" charset="0"/>
              </a:rPr>
              <a:t>Раздражается</a:t>
            </a:r>
          </a:p>
          <a:p>
            <a:pPr>
              <a:buFont typeface="Arial" pitchFamily="34" charset="0"/>
              <a:buChar char="•"/>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Font typeface="Arial" pitchFamily="34" charset="0"/>
              <a:buChar char="•"/>
            </a:pPr>
            <a:endParaRPr lang="ru-RU" sz="1800" dirty="0" smtClean="0">
              <a:latin typeface="Times New Roman" pitchFamily="18" charset="0"/>
              <a:cs typeface="Times New Roman" pitchFamily="18" charset="0"/>
            </a:endParaRPr>
          </a:p>
          <a:p>
            <a:pPr>
              <a:buFont typeface="Arial" pitchFamily="34" charset="0"/>
              <a:buChar char="•"/>
            </a:pPr>
            <a:r>
              <a:rPr lang="ru-RU" sz="1800" dirty="0" smtClean="0">
                <a:latin typeface="Times New Roman" pitchFamily="18" charset="0"/>
                <a:cs typeface="Times New Roman" pitchFamily="18" charset="0"/>
              </a:rPr>
              <a:t>Болит живот( зуб, голова, нога и т.п.)</a:t>
            </a:r>
          </a:p>
        </p:txBody>
      </p:sp>
      <p:sp>
        <p:nvSpPr>
          <p:cNvPr id="16" name="Содержимое 15"/>
          <p:cNvSpPr>
            <a:spLocks noGrp="1"/>
          </p:cNvSpPr>
          <p:nvPr>
            <p:ph sz="quarter" idx="4"/>
          </p:nvPr>
        </p:nvSpPr>
        <p:spPr>
          <a:xfrm>
            <a:off x="4572000" y="1484784"/>
            <a:ext cx="4041775" cy="3973281"/>
          </a:xfrm>
        </p:spPr>
        <p:txBody>
          <a:bodyPr>
            <a:noAutofit/>
          </a:bodyPr>
          <a:lstStyle/>
          <a:p>
            <a:pPr>
              <a:buFont typeface="Arial" pitchFamily="34" charset="0"/>
              <a:buChar char="•"/>
            </a:pPr>
            <a:r>
              <a:rPr lang="ru-RU" sz="1800" dirty="0" smtClean="0">
                <a:latin typeface="Times New Roman" pitchFamily="18" charset="0"/>
                <a:cs typeface="Times New Roman" pitchFamily="18" charset="0"/>
              </a:rPr>
              <a:t>Достает из холодильника(из сумки, из шкафчика ит.п. еду), кладет в рот, жует, глотает. Идет в магазин , покупает, и.т.д.</a:t>
            </a:r>
          </a:p>
          <a:p>
            <a:pPr>
              <a:buFont typeface="Arial" pitchFamily="34" charset="0"/>
              <a:buChar char="•"/>
            </a:pPr>
            <a:r>
              <a:rPr lang="ru-RU" sz="1800" dirty="0" smtClean="0">
                <a:latin typeface="Times New Roman" pitchFamily="18" charset="0"/>
                <a:cs typeface="Times New Roman" pitchFamily="18" charset="0"/>
              </a:rPr>
              <a:t>     Ложится, закрывает глаза, говорит, что устал и т. п.</a:t>
            </a:r>
          </a:p>
          <a:p>
            <a:pPr>
              <a:buFont typeface="Arial" pitchFamily="34" charset="0"/>
              <a:buChar char="•"/>
            </a:pPr>
            <a:r>
              <a:rPr lang="ru-RU" sz="1800" dirty="0" smtClean="0">
                <a:latin typeface="Times New Roman" pitchFamily="18" charset="0"/>
                <a:cs typeface="Times New Roman" pitchFamily="18" charset="0"/>
              </a:rPr>
              <a:t>     Стучит ладонью по столу, топает ногами, и т.п.</a:t>
            </a:r>
          </a:p>
          <a:p>
            <a:pPr>
              <a:buFont typeface="Arial" pitchFamily="34" charset="0"/>
              <a:buChar char="•"/>
            </a:pPr>
            <a:r>
              <a:rPr lang="ru-RU" sz="1800" dirty="0" smtClean="0">
                <a:latin typeface="Times New Roman" pitchFamily="18" charset="0"/>
                <a:cs typeface="Times New Roman" pitchFamily="18" charset="0"/>
              </a:rPr>
              <a:t>     Хлопает в ладоши, подпрыгивает, машет руками.</a:t>
            </a:r>
          </a:p>
          <a:p>
            <a:pPr>
              <a:buFont typeface="Arial" pitchFamily="34" charset="0"/>
              <a:buChar char="•"/>
            </a:pPr>
            <a:r>
              <a:rPr lang="ru-RU" sz="1800" dirty="0" smtClean="0">
                <a:latin typeface="Times New Roman" pitchFamily="18" charset="0"/>
                <a:cs typeface="Times New Roman" pitchFamily="18" charset="0"/>
              </a:rPr>
              <a:t>    Держится за больное место, бьет себя по голове, сворачивается в клубок, щипает себя или окружающих и т. п.</a:t>
            </a:r>
          </a:p>
          <a:p>
            <a:endParaRPr lang="ru-RU" sz="18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1010</TotalTime>
  <Words>1281</Words>
  <Application>Microsoft Office PowerPoint</Application>
  <PresentationFormat>Экран (4:3)</PresentationFormat>
  <Paragraphs>173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Применение методов прикладного анализа поведения в работе с детьми дошкольного возраста, имеющими расстройства аутистического спектра</vt:lpstr>
      <vt:lpstr>    Расстройства аутистического спектра (РАС) - это</vt:lpstr>
      <vt:lpstr>Чаще всего РАС сопровождаются различными нарушениями</vt:lpstr>
      <vt:lpstr>Методы коррекции и лечения РАС с доказанной эффективностью</vt:lpstr>
      <vt:lpstr>     Прикладной анализ поведения</vt:lpstr>
      <vt:lpstr>    Поведение – это деятельность живых организмов</vt:lpstr>
      <vt:lpstr>                                                                                           стимул – реакция – последствия (предшествующий фактор – поведение - последствия )                    </vt:lpstr>
      <vt:lpstr> Какие утверждения из нижеперечисленных являются поведением?</vt:lpstr>
      <vt:lpstr>                     </vt:lpstr>
      <vt:lpstr>Слайд 10</vt:lpstr>
      <vt:lpstr>Поведение</vt:lpstr>
      <vt:lpstr>  Функции поведения</vt:lpstr>
      <vt:lpstr>     Подкрепление (усиление ) поведения </vt:lpstr>
      <vt:lpstr>      Ослабление поведения </vt:lpstr>
      <vt:lpstr>    Подкрепление поведения</vt:lpstr>
      <vt:lpstr>Подкрепление поведения</vt:lpstr>
      <vt:lpstr>Поведение в образовательном учреждении</vt:lpstr>
      <vt:lpstr>Поведение в школе</vt:lpstr>
      <vt:lpstr>    Учебные навыки</vt:lpstr>
      <vt:lpstr>Коррекция нежелательного поведения </vt:lpstr>
      <vt:lpstr>С чего начать</vt:lpstr>
      <vt:lpstr>Методическая и информационная помощь</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Функции поведения, стратегии коррекции нежелательного поведения</dc:title>
  <dc:creator>Ten</dc:creator>
  <cp:lastModifiedBy>Ten</cp:lastModifiedBy>
  <cp:revision>80</cp:revision>
  <dcterms:created xsi:type="dcterms:W3CDTF">2025-11-24T05:41:52Z</dcterms:created>
  <dcterms:modified xsi:type="dcterms:W3CDTF">2026-05-21T14:34:36Z</dcterms:modified>
</cp:coreProperties>
</file>