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4" r:id="rId5"/>
    <p:sldId id="276" r:id="rId6"/>
    <p:sldId id="277" r:id="rId7"/>
    <p:sldId id="266" r:id="rId8"/>
    <p:sldId id="278" r:id="rId9"/>
    <p:sldId id="27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EB4"/>
    <a:srgbClr val="FFFFE1"/>
    <a:srgbClr val="D9FFEC"/>
    <a:srgbClr val="E7FFFF"/>
    <a:srgbClr val="FFC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858B59-8F23-4AAC-9A5D-CE5B18745635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A54C10-6A8A-407B-8231-305608668555}">
      <dgm:prSet phldrT="[Текст]" custT="1"/>
      <dgm:spPr>
        <a:solidFill>
          <a:srgbClr val="D9FFEC"/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Социализация </a:t>
          </a:r>
        </a:p>
      </dgm:t>
    </dgm:pt>
    <dgm:pt modelId="{B36DDF71-0156-49FF-9B9B-60B2E0831C2A}" type="parTrans" cxnId="{CEB0A4D3-C405-4267-B51C-B9EA8ADF4B9E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48A4EB-4C05-42A7-B2C5-6536EC33041A}" type="sibTrans" cxnId="{CEB0A4D3-C405-4267-B51C-B9EA8ADF4B9E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A512B3-0355-4F30-9910-3A47D3340B49}">
      <dgm:prSet phldrT="[Текст]" custT="1"/>
      <dgm:spPr>
        <a:solidFill>
          <a:srgbClr val="D9FFEC"/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Коммуникация </a:t>
          </a:r>
        </a:p>
      </dgm:t>
    </dgm:pt>
    <dgm:pt modelId="{36F16739-FF84-4F6F-B007-5E46B729D368}" type="parTrans" cxnId="{4CA565B6-F2DB-4F86-A216-9E478FB06AA7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9899CE-AF1B-401B-A873-894DA6A4327F}" type="sibTrans" cxnId="{4CA565B6-F2DB-4F86-A216-9E478FB06AA7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862888-B027-4BE6-BE0D-9F3AA9E7B228}">
      <dgm:prSet phldrT="[Текст]" custT="1"/>
      <dgm:spPr>
        <a:solidFill>
          <a:srgbClr val="D9FFEC"/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Когнитивные навыки</a:t>
          </a:r>
        </a:p>
      </dgm:t>
    </dgm:pt>
    <dgm:pt modelId="{52246EBA-3955-427D-B303-E7776844D4E5}" type="parTrans" cxnId="{6980761B-5AEE-4AA3-9833-3BC9D9AFE78C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1E91B9-A687-4C51-99ED-24B92E28EB69}" type="sibTrans" cxnId="{6980761B-5AEE-4AA3-9833-3BC9D9AFE78C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A60CA5-93B7-4ADC-A883-DC8984FEDCC8}">
      <dgm:prSet phldrT="[Текст]" custT="1"/>
      <dgm:spPr>
        <a:solidFill>
          <a:srgbClr val="D9FFEC"/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Речевые навыки</a:t>
          </a:r>
        </a:p>
      </dgm:t>
    </dgm:pt>
    <dgm:pt modelId="{F1FCF22C-8817-4D2B-9745-D50554829A48}" type="parTrans" cxnId="{14B9FE10-621C-4F15-9153-6FBDF0E977CA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759844-FFF7-4ED1-8674-A2B9D78FBF0E}" type="sibTrans" cxnId="{14B9FE10-621C-4F15-9153-6FBDF0E977CA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09E91C-0001-42F9-B4F6-173C9BDD7B79}">
      <dgm:prSet phldrT="[Текст]" custT="1"/>
      <dgm:spPr>
        <a:solidFill>
          <a:srgbClr val="D9FFEC"/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Ориентировка в окружающем</a:t>
          </a:r>
        </a:p>
      </dgm:t>
    </dgm:pt>
    <dgm:pt modelId="{1DD58687-A6BD-4BE3-8353-768E89567D6C}" type="parTrans" cxnId="{13141079-C885-4A48-866E-18B157C9AC7A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A588C9-FB67-4F2E-A88C-845D30679CC9}" type="sibTrans" cxnId="{13141079-C885-4A48-866E-18B157C9AC7A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38D957-9131-448E-9B17-51F78BF9CD57}" type="pres">
      <dgm:prSet presAssocID="{D5858B59-8F23-4AAC-9A5D-CE5B1874563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24BA9A-3CA6-4103-939B-4E1E81B81209}" type="pres">
      <dgm:prSet presAssocID="{D5858B59-8F23-4AAC-9A5D-CE5B18745635}" presName="cycle" presStyleCnt="0"/>
      <dgm:spPr/>
    </dgm:pt>
    <dgm:pt modelId="{49EF7942-A452-401F-BDEE-B554BD013A4D}" type="pres">
      <dgm:prSet presAssocID="{BEA54C10-6A8A-407B-8231-305608668555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8E643-D1C8-4EE5-9460-3CEB3F0716FD}" type="pres">
      <dgm:prSet presAssocID="{A348A4EB-4C05-42A7-B2C5-6536EC33041A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EF6C4E14-5736-4F59-ABDD-407467DD5546}" type="pres">
      <dgm:prSet presAssocID="{97A512B3-0355-4F30-9910-3A47D3340B49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A8A951-088E-4124-AFE9-0D801F0CC431}" type="pres">
      <dgm:prSet presAssocID="{A0862888-B027-4BE6-BE0D-9F3AA9E7B228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3E7CB5-4214-447B-AC0E-134DB525B9E3}" type="pres">
      <dgm:prSet presAssocID="{6AA60CA5-93B7-4ADC-A883-DC8984FEDCC8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681C6F-E347-4C49-A85E-02BCF9403342}" type="pres">
      <dgm:prSet presAssocID="{5609E91C-0001-42F9-B4F6-173C9BDD7B79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48F43A-5F2B-4B1C-95FC-3723DB931B6B}" type="presOf" srcId="{BEA54C10-6A8A-407B-8231-305608668555}" destId="{49EF7942-A452-401F-BDEE-B554BD013A4D}" srcOrd="0" destOrd="0" presId="urn:microsoft.com/office/officeart/2005/8/layout/cycle3"/>
    <dgm:cxn modelId="{14B9FE10-621C-4F15-9153-6FBDF0E977CA}" srcId="{D5858B59-8F23-4AAC-9A5D-CE5B18745635}" destId="{6AA60CA5-93B7-4ADC-A883-DC8984FEDCC8}" srcOrd="3" destOrd="0" parTransId="{F1FCF22C-8817-4D2B-9745-D50554829A48}" sibTransId="{FD759844-FFF7-4ED1-8674-A2B9D78FBF0E}"/>
    <dgm:cxn modelId="{6FF3323F-58AC-486F-B772-0EA4868C9C60}" type="presOf" srcId="{D5858B59-8F23-4AAC-9A5D-CE5B18745635}" destId="{5138D957-9131-448E-9B17-51F78BF9CD57}" srcOrd="0" destOrd="0" presId="urn:microsoft.com/office/officeart/2005/8/layout/cycle3"/>
    <dgm:cxn modelId="{C4F3F18F-CC96-4642-9C39-8251060F34D4}" type="presOf" srcId="{A348A4EB-4C05-42A7-B2C5-6536EC33041A}" destId="{87F8E643-D1C8-4EE5-9460-3CEB3F0716FD}" srcOrd="0" destOrd="0" presId="urn:microsoft.com/office/officeart/2005/8/layout/cycle3"/>
    <dgm:cxn modelId="{4E290910-35E4-4B04-A9C9-F59F5332B436}" type="presOf" srcId="{5609E91C-0001-42F9-B4F6-173C9BDD7B79}" destId="{83681C6F-E347-4C49-A85E-02BCF9403342}" srcOrd="0" destOrd="0" presId="urn:microsoft.com/office/officeart/2005/8/layout/cycle3"/>
    <dgm:cxn modelId="{2F2B7CA3-E69E-4F98-BB89-73B239CDFFBE}" type="presOf" srcId="{6AA60CA5-93B7-4ADC-A883-DC8984FEDCC8}" destId="{413E7CB5-4214-447B-AC0E-134DB525B9E3}" srcOrd="0" destOrd="0" presId="urn:microsoft.com/office/officeart/2005/8/layout/cycle3"/>
    <dgm:cxn modelId="{CEB0A4D3-C405-4267-B51C-B9EA8ADF4B9E}" srcId="{D5858B59-8F23-4AAC-9A5D-CE5B18745635}" destId="{BEA54C10-6A8A-407B-8231-305608668555}" srcOrd="0" destOrd="0" parTransId="{B36DDF71-0156-49FF-9B9B-60B2E0831C2A}" sibTransId="{A348A4EB-4C05-42A7-B2C5-6536EC33041A}"/>
    <dgm:cxn modelId="{13141079-C885-4A48-866E-18B157C9AC7A}" srcId="{D5858B59-8F23-4AAC-9A5D-CE5B18745635}" destId="{5609E91C-0001-42F9-B4F6-173C9BDD7B79}" srcOrd="4" destOrd="0" parTransId="{1DD58687-A6BD-4BE3-8353-768E89567D6C}" sibTransId="{64A588C9-FB67-4F2E-A88C-845D30679CC9}"/>
    <dgm:cxn modelId="{6980761B-5AEE-4AA3-9833-3BC9D9AFE78C}" srcId="{D5858B59-8F23-4AAC-9A5D-CE5B18745635}" destId="{A0862888-B027-4BE6-BE0D-9F3AA9E7B228}" srcOrd="2" destOrd="0" parTransId="{52246EBA-3955-427D-B303-E7776844D4E5}" sibTransId="{AA1E91B9-A687-4C51-99ED-24B92E28EB69}"/>
    <dgm:cxn modelId="{0AD2305E-50BC-4057-BADF-B9E6A1CC3143}" type="presOf" srcId="{97A512B3-0355-4F30-9910-3A47D3340B49}" destId="{EF6C4E14-5736-4F59-ABDD-407467DD5546}" srcOrd="0" destOrd="0" presId="urn:microsoft.com/office/officeart/2005/8/layout/cycle3"/>
    <dgm:cxn modelId="{4CA565B6-F2DB-4F86-A216-9E478FB06AA7}" srcId="{D5858B59-8F23-4AAC-9A5D-CE5B18745635}" destId="{97A512B3-0355-4F30-9910-3A47D3340B49}" srcOrd="1" destOrd="0" parTransId="{36F16739-FF84-4F6F-B007-5E46B729D368}" sibTransId="{439899CE-AF1B-401B-A873-894DA6A4327F}"/>
    <dgm:cxn modelId="{12A57D1F-AC74-42C4-B9AF-CE70E12D4884}" type="presOf" srcId="{A0862888-B027-4BE6-BE0D-9F3AA9E7B228}" destId="{63A8A951-088E-4124-AFE9-0D801F0CC431}" srcOrd="0" destOrd="0" presId="urn:microsoft.com/office/officeart/2005/8/layout/cycle3"/>
    <dgm:cxn modelId="{4F76F27B-1ADD-493B-BF2C-C65A972C0D06}" type="presParOf" srcId="{5138D957-9131-448E-9B17-51F78BF9CD57}" destId="{2824BA9A-3CA6-4103-939B-4E1E81B81209}" srcOrd="0" destOrd="0" presId="urn:microsoft.com/office/officeart/2005/8/layout/cycle3"/>
    <dgm:cxn modelId="{872CC463-2B29-4DF5-9226-BCEECFE7D851}" type="presParOf" srcId="{2824BA9A-3CA6-4103-939B-4E1E81B81209}" destId="{49EF7942-A452-401F-BDEE-B554BD013A4D}" srcOrd="0" destOrd="0" presId="urn:microsoft.com/office/officeart/2005/8/layout/cycle3"/>
    <dgm:cxn modelId="{97C8490C-149C-4A97-B29A-33C5CF95C027}" type="presParOf" srcId="{2824BA9A-3CA6-4103-939B-4E1E81B81209}" destId="{87F8E643-D1C8-4EE5-9460-3CEB3F0716FD}" srcOrd="1" destOrd="0" presId="urn:microsoft.com/office/officeart/2005/8/layout/cycle3"/>
    <dgm:cxn modelId="{49779D2D-31CE-4BD1-BF2F-E71D6AC1DBA0}" type="presParOf" srcId="{2824BA9A-3CA6-4103-939B-4E1E81B81209}" destId="{EF6C4E14-5736-4F59-ABDD-407467DD5546}" srcOrd="2" destOrd="0" presId="urn:microsoft.com/office/officeart/2005/8/layout/cycle3"/>
    <dgm:cxn modelId="{D7BDE809-6037-4B12-A8CF-DB962EE95F2B}" type="presParOf" srcId="{2824BA9A-3CA6-4103-939B-4E1E81B81209}" destId="{63A8A951-088E-4124-AFE9-0D801F0CC431}" srcOrd="3" destOrd="0" presId="urn:microsoft.com/office/officeart/2005/8/layout/cycle3"/>
    <dgm:cxn modelId="{524DB3C1-D9DA-4463-B9B6-6759FBF92AFB}" type="presParOf" srcId="{2824BA9A-3CA6-4103-939B-4E1E81B81209}" destId="{413E7CB5-4214-447B-AC0E-134DB525B9E3}" srcOrd="4" destOrd="0" presId="urn:microsoft.com/office/officeart/2005/8/layout/cycle3"/>
    <dgm:cxn modelId="{CE995EF7-2AC3-4F5E-A4CF-061EE51BC4B4}" type="presParOf" srcId="{2824BA9A-3CA6-4103-939B-4E1E81B81209}" destId="{83681C6F-E347-4C49-A85E-02BCF9403342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D1CD96-07B2-411D-9707-30BCF175D86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1C1A1F-0CFD-4EBD-9709-BA15CE4978BF}">
      <dgm:prSet phldrT="[Текст]" custT="1"/>
      <dgm:spPr>
        <a:solidFill>
          <a:srgbClr val="D9FFEC"/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Конкретное мышление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685C8B-4DD2-43FA-9AD0-69C1C5C5E90F}" type="sibTrans" cxnId="{917E46B8-AE10-4350-A1E8-36BD183B8C71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A72CF9-51B1-40F0-870E-912BB5EAE537}" type="parTrans" cxnId="{917E46B8-AE10-4350-A1E8-36BD183B8C71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99E928-B725-4300-8A1C-487408A89729}">
      <dgm:prSet phldrT="[Текст]" custT="1"/>
      <dgm:spPr>
        <a:solidFill>
          <a:srgbClr val="D9FFEC"/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Сложности с социальным взаимодействием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AE99CA-1458-4EAB-B232-020C213A58D3}" type="sibTrans" cxnId="{6CB2C5E6-7B09-40F1-9F41-4A678E15CEFD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2E3049-0D9B-464A-BAE4-1349E04F0D34}" type="parTrans" cxnId="{6CB2C5E6-7B09-40F1-9F41-4A678E15CEFD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8A06C0-FB1F-4728-BE21-A65D9CF32C4A}">
      <dgm:prSet phldrT="[Текст]" custT="1"/>
      <dgm:spPr>
        <a:solidFill>
          <a:srgbClr val="D9FFEC"/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Сенсорные особенности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D32208-3BA3-4359-90DC-CF0E45CF3915}" type="sibTrans" cxnId="{67F72AE8-AE40-4723-880A-260D44C78C3C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D604B3-7021-454A-BFAE-6359217D5DFF}" type="parTrans" cxnId="{67F72AE8-AE40-4723-880A-260D44C78C3C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5DB327-BAF1-47E3-8A40-49F459F9FABA}">
      <dgm:prSet phldrT="[Текст]" custT="1"/>
      <dgm:spPr>
        <a:solidFill>
          <a:srgbClr val="D9FFEC"/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Потребность в структуре и визуальной поддержке</a:t>
          </a:r>
        </a:p>
      </dgm:t>
    </dgm:pt>
    <dgm:pt modelId="{0E35CDC5-667E-4745-9755-FE58C354D5C2}" type="sibTrans" cxnId="{E2F0BF79-C366-4A0A-AB0C-F9363BC47332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0B4F62-0314-45CD-A460-F0B981CE8F13}" type="parTrans" cxnId="{E2F0BF79-C366-4A0A-AB0C-F9363BC47332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7E6473-9A47-4048-A282-986C24403D3D}">
      <dgm:prSet phldrT="[Текст]" custT="1"/>
      <dgm:spPr>
        <a:solidFill>
          <a:srgbClr val="D9FFEC"/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Избирательность интересов</a:t>
          </a:r>
        </a:p>
      </dgm:t>
    </dgm:pt>
    <dgm:pt modelId="{EE20444F-035F-46BD-A85D-75E40D1FCD40}" type="parTrans" cxnId="{DB27F7D0-8A5A-47E0-B596-786A61BD6B6D}">
      <dgm:prSet/>
      <dgm:spPr/>
      <dgm:t>
        <a:bodyPr/>
        <a:lstStyle/>
        <a:p>
          <a:endParaRPr lang="ru-RU"/>
        </a:p>
      </dgm:t>
    </dgm:pt>
    <dgm:pt modelId="{113E93B1-2A9B-4B5E-ABA6-E195DF3929B5}" type="sibTrans" cxnId="{DB27F7D0-8A5A-47E0-B596-786A61BD6B6D}">
      <dgm:prSet/>
      <dgm:spPr/>
      <dgm:t>
        <a:bodyPr/>
        <a:lstStyle/>
        <a:p>
          <a:endParaRPr lang="ru-RU"/>
        </a:p>
      </dgm:t>
    </dgm:pt>
    <dgm:pt modelId="{47BB828F-7049-46B6-8CEE-84C12262991C}" type="pres">
      <dgm:prSet presAssocID="{1FD1CD96-07B2-411D-9707-30BCF175D86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C1F847-194F-4E59-B0F6-5C6706AEEA5A}" type="pres">
      <dgm:prSet presAssocID="{D21C1A1F-0CFD-4EBD-9709-BA15CE4978BF}" presName="node" presStyleLbl="node1" presStyleIdx="0" presStyleCnt="5" custScaleX="281080" custLinFactNeighborX="5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A21FB4-87EF-4DDE-B47F-C8E68A2C0DD5}" type="pres">
      <dgm:prSet presAssocID="{9F685C8B-4DD2-43FA-9AD0-69C1C5C5E90F}" presName="sibTrans" presStyleCnt="0"/>
      <dgm:spPr/>
    </dgm:pt>
    <dgm:pt modelId="{33CC9797-8F66-4050-B651-CE2C45DF8ED0}" type="pres">
      <dgm:prSet presAssocID="{A399E928-B725-4300-8A1C-487408A89729}" presName="node" presStyleLbl="node1" presStyleIdx="1" presStyleCnt="5" custScaleX="281080" custLinFactNeighborX="5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8B86A1-D087-4F2C-AAF2-6D3CD08AA075}" type="pres">
      <dgm:prSet presAssocID="{D6AE99CA-1458-4EAB-B232-020C213A58D3}" presName="sibTrans" presStyleCnt="0"/>
      <dgm:spPr/>
    </dgm:pt>
    <dgm:pt modelId="{A9DE7DC5-2C94-4516-B12E-040C96021DBA}" type="pres">
      <dgm:prSet presAssocID="{A68A06C0-FB1F-4728-BE21-A65D9CF32C4A}" presName="node" presStyleLbl="node1" presStyleIdx="2" presStyleCnt="5" custScaleX="281080" custLinFactNeighborX="5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12C18F-5659-49EF-B037-107C875F0FF4}" type="pres">
      <dgm:prSet presAssocID="{C1D32208-3BA3-4359-90DC-CF0E45CF3915}" presName="sibTrans" presStyleCnt="0"/>
      <dgm:spPr/>
    </dgm:pt>
    <dgm:pt modelId="{EDEA75BB-6B01-4FBF-9D2A-F9CECE6A42E5}" type="pres">
      <dgm:prSet presAssocID="{A65DB327-BAF1-47E3-8A40-49F459F9FABA}" presName="node" presStyleLbl="node1" presStyleIdx="3" presStyleCnt="5" custScaleX="281080" custLinFactNeighborX="5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066586-342D-4AC4-BE9C-95A3A2FCA98E}" type="pres">
      <dgm:prSet presAssocID="{0E35CDC5-667E-4745-9755-FE58C354D5C2}" presName="sibTrans" presStyleCnt="0"/>
      <dgm:spPr/>
    </dgm:pt>
    <dgm:pt modelId="{18D83294-B9A2-4669-8532-1C798AF08AED}" type="pres">
      <dgm:prSet presAssocID="{9F7E6473-9A47-4048-A282-986C24403D3D}" presName="node" presStyleLbl="node1" presStyleIdx="4" presStyleCnt="5" custScaleX="281080" custLinFactNeighborX="5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28740B-E3B3-4C65-BE47-3B0980AD1D73}" type="presOf" srcId="{9F7E6473-9A47-4048-A282-986C24403D3D}" destId="{18D83294-B9A2-4669-8532-1C798AF08AED}" srcOrd="0" destOrd="0" presId="urn:microsoft.com/office/officeart/2005/8/layout/default"/>
    <dgm:cxn modelId="{E2F0BF79-C366-4A0A-AB0C-F9363BC47332}" srcId="{1FD1CD96-07B2-411D-9707-30BCF175D865}" destId="{A65DB327-BAF1-47E3-8A40-49F459F9FABA}" srcOrd="3" destOrd="0" parTransId="{360B4F62-0314-45CD-A460-F0B981CE8F13}" sibTransId="{0E35CDC5-667E-4745-9755-FE58C354D5C2}"/>
    <dgm:cxn modelId="{DB27F7D0-8A5A-47E0-B596-786A61BD6B6D}" srcId="{1FD1CD96-07B2-411D-9707-30BCF175D865}" destId="{9F7E6473-9A47-4048-A282-986C24403D3D}" srcOrd="4" destOrd="0" parTransId="{EE20444F-035F-46BD-A85D-75E40D1FCD40}" sibTransId="{113E93B1-2A9B-4B5E-ABA6-E195DF3929B5}"/>
    <dgm:cxn modelId="{67F72AE8-AE40-4723-880A-260D44C78C3C}" srcId="{1FD1CD96-07B2-411D-9707-30BCF175D865}" destId="{A68A06C0-FB1F-4728-BE21-A65D9CF32C4A}" srcOrd="2" destOrd="0" parTransId="{8AD604B3-7021-454A-BFAE-6359217D5DFF}" sibTransId="{C1D32208-3BA3-4359-90DC-CF0E45CF3915}"/>
    <dgm:cxn modelId="{8CEFFF61-DFCC-47F3-B215-05786F0E373F}" type="presOf" srcId="{A399E928-B725-4300-8A1C-487408A89729}" destId="{33CC9797-8F66-4050-B651-CE2C45DF8ED0}" srcOrd="0" destOrd="0" presId="urn:microsoft.com/office/officeart/2005/8/layout/default"/>
    <dgm:cxn modelId="{A021ADBD-E244-4AA1-A79B-7F36E7C7886D}" type="presOf" srcId="{D21C1A1F-0CFD-4EBD-9709-BA15CE4978BF}" destId="{D0C1F847-194F-4E59-B0F6-5C6706AEEA5A}" srcOrd="0" destOrd="0" presId="urn:microsoft.com/office/officeart/2005/8/layout/default"/>
    <dgm:cxn modelId="{6CB2C5E6-7B09-40F1-9F41-4A678E15CEFD}" srcId="{1FD1CD96-07B2-411D-9707-30BCF175D865}" destId="{A399E928-B725-4300-8A1C-487408A89729}" srcOrd="1" destOrd="0" parTransId="{282E3049-0D9B-464A-BAE4-1349E04F0D34}" sibTransId="{D6AE99CA-1458-4EAB-B232-020C213A58D3}"/>
    <dgm:cxn modelId="{9A10DEB4-8B51-47B2-B2BE-9E521B62E9FB}" type="presOf" srcId="{A65DB327-BAF1-47E3-8A40-49F459F9FABA}" destId="{EDEA75BB-6B01-4FBF-9D2A-F9CECE6A42E5}" srcOrd="0" destOrd="0" presId="urn:microsoft.com/office/officeart/2005/8/layout/default"/>
    <dgm:cxn modelId="{917E46B8-AE10-4350-A1E8-36BD183B8C71}" srcId="{1FD1CD96-07B2-411D-9707-30BCF175D865}" destId="{D21C1A1F-0CFD-4EBD-9709-BA15CE4978BF}" srcOrd="0" destOrd="0" parTransId="{69A72CF9-51B1-40F0-870E-912BB5EAE537}" sibTransId="{9F685C8B-4DD2-43FA-9AD0-69C1C5C5E90F}"/>
    <dgm:cxn modelId="{1BF87F9E-3B39-4B8A-9F37-A453C27160FD}" type="presOf" srcId="{A68A06C0-FB1F-4728-BE21-A65D9CF32C4A}" destId="{A9DE7DC5-2C94-4516-B12E-040C96021DBA}" srcOrd="0" destOrd="0" presId="urn:microsoft.com/office/officeart/2005/8/layout/default"/>
    <dgm:cxn modelId="{46FFF922-29C1-4C85-BD6D-2169C60E3D05}" type="presOf" srcId="{1FD1CD96-07B2-411D-9707-30BCF175D865}" destId="{47BB828F-7049-46B6-8CEE-84C12262991C}" srcOrd="0" destOrd="0" presId="urn:microsoft.com/office/officeart/2005/8/layout/default"/>
    <dgm:cxn modelId="{4C38A296-FB1D-4EA7-B097-A1E0831FCA82}" type="presParOf" srcId="{47BB828F-7049-46B6-8CEE-84C12262991C}" destId="{D0C1F847-194F-4E59-B0F6-5C6706AEEA5A}" srcOrd="0" destOrd="0" presId="urn:microsoft.com/office/officeart/2005/8/layout/default"/>
    <dgm:cxn modelId="{A183074A-7A89-46B8-8E49-992C3FC93EB3}" type="presParOf" srcId="{47BB828F-7049-46B6-8CEE-84C12262991C}" destId="{4EA21FB4-87EF-4DDE-B47F-C8E68A2C0DD5}" srcOrd="1" destOrd="0" presId="urn:microsoft.com/office/officeart/2005/8/layout/default"/>
    <dgm:cxn modelId="{1C851528-82F5-42AF-B284-3D74AE90BFE8}" type="presParOf" srcId="{47BB828F-7049-46B6-8CEE-84C12262991C}" destId="{33CC9797-8F66-4050-B651-CE2C45DF8ED0}" srcOrd="2" destOrd="0" presId="urn:microsoft.com/office/officeart/2005/8/layout/default"/>
    <dgm:cxn modelId="{F36E4E25-9362-4D87-B554-4C533B6AE13F}" type="presParOf" srcId="{47BB828F-7049-46B6-8CEE-84C12262991C}" destId="{438B86A1-D087-4F2C-AAF2-6D3CD08AA075}" srcOrd="3" destOrd="0" presId="urn:microsoft.com/office/officeart/2005/8/layout/default"/>
    <dgm:cxn modelId="{8AF55427-1480-4194-AE13-30E8D62A3D48}" type="presParOf" srcId="{47BB828F-7049-46B6-8CEE-84C12262991C}" destId="{A9DE7DC5-2C94-4516-B12E-040C96021DBA}" srcOrd="4" destOrd="0" presId="urn:microsoft.com/office/officeart/2005/8/layout/default"/>
    <dgm:cxn modelId="{602D1A08-4DEA-4148-AE8C-B449238F1315}" type="presParOf" srcId="{47BB828F-7049-46B6-8CEE-84C12262991C}" destId="{0312C18F-5659-49EF-B037-107C875F0FF4}" srcOrd="5" destOrd="0" presId="urn:microsoft.com/office/officeart/2005/8/layout/default"/>
    <dgm:cxn modelId="{EFD938A1-A02A-490A-AEE1-6440F3BADEA2}" type="presParOf" srcId="{47BB828F-7049-46B6-8CEE-84C12262991C}" destId="{EDEA75BB-6B01-4FBF-9D2A-F9CECE6A42E5}" srcOrd="6" destOrd="0" presId="urn:microsoft.com/office/officeart/2005/8/layout/default"/>
    <dgm:cxn modelId="{AE902929-4AF6-48D2-B7F9-278B5E918E71}" type="presParOf" srcId="{47BB828F-7049-46B6-8CEE-84C12262991C}" destId="{5E066586-342D-4AC4-BE9C-95A3A2FCA98E}" srcOrd="7" destOrd="0" presId="urn:microsoft.com/office/officeart/2005/8/layout/default"/>
    <dgm:cxn modelId="{FA5943DF-3DE4-4515-9127-99EBA0967106}" type="presParOf" srcId="{47BB828F-7049-46B6-8CEE-84C12262991C}" destId="{18D83294-B9A2-4669-8532-1C798AF08AED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4CD95-8918-49C3-8D28-821BCBB9A3E4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96D7B-46A1-46D8-8C8B-769B8F4A1C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038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282FEE-5C73-F946-2195-240068A60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46FCE5D-EEDA-45D0-5809-B728CC7C9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955A58B-41E7-719C-AC52-D6C815D47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7EFF-68D9-4E03-881A-FB1408255BB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CA34A38-D291-5233-BA29-4EA19D41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7BD34FD-7578-48E9-A669-1B1E0DE4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EABD1-7739-4F2C-8C73-5AC9C7F833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45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C44873-1C80-7A6E-CE91-C3885A93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36F2F83-5951-9937-4C47-36A47FD01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7CB2F2-23E6-B648-0D74-2D9B19F6C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7EFF-68D9-4E03-881A-FB1408255BB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66DDF6-0963-147F-A872-0F1205FC7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20789E2-F53F-E1CC-2B6E-8991E484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EABD1-7739-4F2C-8C73-5AC9C7F833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92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7C423D7-1740-87CE-42F6-9275E597D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245B39B-8B16-1A54-3B9F-04F72DA08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325BFDC-1E3D-D243-E6BA-507A46848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7EFF-68D9-4E03-881A-FB1408255BB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67DB5E7-0B86-3832-6D95-7D193357E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F82226-7E40-1369-C1D2-21B7477F0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EABD1-7739-4F2C-8C73-5AC9C7F833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11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6A8FF0-D196-15F5-1EF5-2A7B25D8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0B23194-C5C8-4A1A-E6FA-F7E904EBF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CD1E90C-91AD-CF3A-C210-35D678B0A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7EFF-68D9-4E03-881A-FB1408255BB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08C240C-A836-6F66-89A6-355CFDB63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34ADBD-8DBB-CC2E-52E2-03B7F1A2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EABD1-7739-4F2C-8C73-5AC9C7F833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42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E1FA36-8475-0DC2-5812-3DE38EDEB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4E85965-6331-D41B-960D-9D5A703A7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916A70F-522A-C577-F93E-320496393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7EFF-68D9-4E03-881A-FB1408255BB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79E305E-8230-34DC-A3D6-8D350A80E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2A7433-83C9-40FA-92D7-0101213F7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EABD1-7739-4F2C-8C73-5AC9C7F833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74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AAA6A5-1DB4-9BBD-F515-4FAC8EEA3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03665BE-068D-EFAF-ECCA-D8811962B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5F24CA6-F789-C4AB-D540-3672E79B6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81844C9-636E-A974-4F9D-C9620F0F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7EFF-68D9-4E03-881A-FB1408255BB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AF8C5B3-2BC4-FE3B-4F57-545437659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B8C8795-91A9-1CFC-7B98-ED8B7106E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EABD1-7739-4F2C-8C73-5AC9C7F833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78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9E382D8-D8D3-8837-F76F-248BDF05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82C6662-691C-B912-BB67-83F72BAA8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88D6FF3-B2EC-60D4-6C64-2EFBD5699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12CCF45-AD85-4C00-8277-5026F05A7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BE88024-B681-E47F-7010-2F82E015FB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79FA4FB-47B9-A948-12E2-EE670E7AA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7EFF-68D9-4E03-881A-FB1408255BB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E0BCDD7-A078-D4B4-AF01-1A26659FF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09640FA-6CBF-8BBF-8A6D-202A99A9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EABD1-7739-4F2C-8C73-5AC9C7F833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390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A6BD86-6BAF-CA85-1362-88AB5F6F5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339FB3E-0721-B5AB-7C47-9BFBD3CD5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7EFF-68D9-4E03-881A-FB1408255BB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2ABB7C6-38D7-F3C5-C288-EDCC8011E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6006C31-B358-4AC0-3862-45EAC179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EABD1-7739-4F2C-8C73-5AC9C7F833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3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3A83390-345C-077C-D4C9-B220B0569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7EFF-68D9-4E03-881A-FB1408255BB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69717E73-BF74-159B-DE63-D96E94A27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60C876D-9D70-AC16-1DAC-30B4C4B15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EABD1-7739-4F2C-8C73-5AC9C7F833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335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31F5C1-1D6A-0A1D-E7E8-EDF9DF055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A10D26F-47BD-54E1-7289-A1C318FED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5D4430F-C0CF-FA28-2ACC-B4D61996D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4EC7350-8537-EE0D-7846-368EC5ADE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7EFF-68D9-4E03-881A-FB1408255BB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4371F0A-559C-6AA6-E5CC-7EDD8A488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02467BE-29FB-E5AB-F94C-ADD27DDAC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EABD1-7739-4F2C-8C73-5AC9C7F833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02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FEBC06-2765-2E20-3BBD-E242DF12D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1F4268E-E76A-C14B-9188-0F7DD476CD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DBF6755-BF2A-E2D4-B935-2E12333712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A72BA85-C047-26C5-6FAD-E133849C3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97EFF-68D9-4E03-881A-FB1408255BB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E8772D4-97C7-D644-6BA0-BA7D3B5C7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30485B7-EEC7-6BAF-D23D-642B46201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EABD1-7739-4F2C-8C73-5AC9C7F833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517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9CD58E-3BD8-0FD9-4605-AE0BFB55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BBA26DC-4743-BFD1-C59F-6716D4961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44BBEA0-C13D-C082-9C16-5FC93A5C2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B97EFF-68D9-4E03-881A-FB1408255BB3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C923455-A6B8-7F95-7610-D65B668088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4EE0237-0EAA-5338-E1AC-BB7DBE83E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1EABD1-7739-4F2C-8C73-5AC9C7F833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75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openxmlformats.org/officeDocument/2006/relationships/image" Target="../media/image16.jpeg"/><Relationship Id="rId7" Type="http://schemas.openxmlformats.org/officeDocument/2006/relationships/image" Target="../media/image19.jp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99CEC3-7719-9992-D3CE-B40978255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336" y="1979604"/>
            <a:ext cx="10391904" cy="2393751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Book Antiqua" panose="02040602050305030304" pitchFamily="18" charset="0"/>
              </a:rPr>
              <a:t>Формирование первичных финансовых представлений </a:t>
            </a:r>
            <a:r>
              <a:rPr lang="ru-RU" sz="3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у </a:t>
            </a:r>
            <a:r>
              <a:rPr lang="ru-RU" sz="3600" b="1" dirty="0">
                <a:solidFill>
                  <a:srgbClr val="C00000"/>
                </a:solidFill>
                <a:latin typeface="Book Antiqua" panose="02040602050305030304" pitchFamily="18" charset="0"/>
              </a:rPr>
              <a:t>дошкольников </a:t>
            </a:r>
            <a:r>
              <a:rPr lang="ru-RU" sz="3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с </a:t>
            </a:r>
            <a:r>
              <a:rPr lang="ru-RU" sz="3600" b="1" dirty="0">
                <a:solidFill>
                  <a:srgbClr val="C00000"/>
                </a:solidFill>
                <a:latin typeface="Book Antiqua" panose="02040602050305030304" pitchFamily="18" charset="0"/>
              </a:rPr>
              <a:t>расстройствами аутистического спектра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BE49D8EF-4E66-5DD3-1252-724E68AF9545}"/>
              </a:ext>
            </a:extLst>
          </p:cNvPr>
          <p:cNvSpPr txBox="1">
            <a:spLocks/>
          </p:cNvSpPr>
          <p:nvPr/>
        </p:nvSpPr>
        <p:spPr>
          <a:xfrm>
            <a:off x="2421097" y="312157"/>
            <a:ext cx="9144000" cy="61240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№1 «Петушок» г. Богородск Нижегородской области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D31B886-9782-1EC5-A1E6-533893F4857B}"/>
              </a:ext>
            </a:extLst>
          </p:cNvPr>
          <p:cNvSpPr txBox="1"/>
          <p:nvPr/>
        </p:nvSpPr>
        <p:spPr>
          <a:xfrm>
            <a:off x="3948521" y="5852435"/>
            <a:ext cx="4519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мая 2026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701638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="" xmlns:a16="http://schemas.microsoft.com/office/drawing/2014/main" id="{2F2061C8-A5FF-4721-08AD-4C34D986E5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9734438"/>
              </p:ext>
            </p:extLst>
          </p:nvPr>
        </p:nvGraphicFramePr>
        <p:xfrm>
          <a:off x="838200" y="590550"/>
          <a:ext cx="10515600" cy="558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856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D8FDC8C3-7C66-32C5-9906-B7517BFB2415}"/>
              </a:ext>
            </a:extLst>
          </p:cNvPr>
          <p:cNvSpPr/>
          <p:nvPr/>
        </p:nvSpPr>
        <p:spPr>
          <a:xfrm>
            <a:off x="8056033" y="2240762"/>
            <a:ext cx="3969541" cy="3108079"/>
          </a:xfrm>
          <a:prstGeom prst="ellipse">
            <a:avLst/>
          </a:prstGeom>
          <a:solidFill>
            <a:srgbClr val="FCFEB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B2E2AC-342B-4529-EA98-20454FC9B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415" y="119285"/>
            <a:ext cx="9287404" cy="929241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Book Antiqua" panose="02040602050305030304" pitchFamily="18" charset="0"/>
              </a:rPr>
              <a:t>Особенности восприятия финансов у детей с РАС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D61C088B-34B4-E7EE-2CBB-DF96C56F92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9175282"/>
              </p:ext>
            </p:extLst>
          </p:nvPr>
        </p:nvGraphicFramePr>
        <p:xfrm>
          <a:off x="1095375" y="981075"/>
          <a:ext cx="7019926" cy="552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E044FA8-AEB4-B49D-8572-495E15D74931}"/>
              </a:ext>
            </a:extLst>
          </p:cNvPr>
          <p:cNvSpPr/>
          <p:nvPr/>
        </p:nvSpPr>
        <p:spPr>
          <a:xfrm>
            <a:off x="2409825" y="895350"/>
            <a:ext cx="80433" cy="10340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A461D5F-1D6D-4BEA-9263-625E43BF1266}"/>
              </a:ext>
            </a:extLst>
          </p:cNvPr>
          <p:cNvSpPr/>
          <p:nvPr/>
        </p:nvSpPr>
        <p:spPr>
          <a:xfrm>
            <a:off x="2404531" y="2045217"/>
            <a:ext cx="80433" cy="10340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0213D674-26A5-5AA5-2AF2-CC79E42D701B}"/>
              </a:ext>
            </a:extLst>
          </p:cNvPr>
          <p:cNvSpPr/>
          <p:nvPr/>
        </p:nvSpPr>
        <p:spPr>
          <a:xfrm>
            <a:off x="2402415" y="3180021"/>
            <a:ext cx="80433" cy="10340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D0F6327-EDDB-6E0C-EC7A-6DE7A0E37CCE}"/>
              </a:ext>
            </a:extLst>
          </p:cNvPr>
          <p:cNvSpPr/>
          <p:nvPr/>
        </p:nvSpPr>
        <p:spPr>
          <a:xfrm>
            <a:off x="2402416" y="4314825"/>
            <a:ext cx="80433" cy="10340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36C9DB3-BEEC-E987-3DA0-16D9DD8204FF}"/>
              </a:ext>
            </a:extLst>
          </p:cNvPr>
          <p:cNvSpPr/>
          <p:nvPr/>
        </p:nvSpPr>
        <p:spPr>
          <a:xfrm>
            <a:off x="2402416" y="5474217"/>
            <a:ext cx="80433" cy="10340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372DB8D-78FA-C144-7A6C-9958D7B452FF}"/>
              </a:ext>
            </a:extLst>
          </p:cNvPr>
          <p:cNvSpPr txBox="1"/>
          <p:nvPr/>
        </p:nvSpPr>
        <p:spPr>
          <a:xfrm>
            <a:off x="8585199" y="3180021"/>
            <a:ext cx="310461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научить считать деньги, а сформировать первичные представления и базовые алгоритмы действий</a:t>
            </a:r>
          </a:p>
        </p:txBody>
      </p:sp>
    </p:spTree>
    <p:extLst>
      <p:ext uri="{BB962C8B-B14F-4D97-AF65-F5344CB8AC3E}">
        <p14:creationId xmlns:p14="http://schemas.microsoft.com/office/powerpoint/2010/main" val="55205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E465BA-43CC-4951-D7B1-63B26CBC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645" y="296396"/>
            <a:ext cx="9855200" cy="115919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Book Antiqua" panose="02040602050305030304" pitchFamily="18" charset="0"/>
              </a:rPr>
              <a:t>Условия для формирования финансовой грамотности у дошкольников с РАС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23" name="Объект 5">
            <a:extLst>
              <a:ext uri="{FF2B5EF4-FFF2-40B4-BE49-F238E27FC236}">
                <a16:creationId xmlns="" xmlns:a16="http://schemas.microsoft.com/office/drawing/2014/main" id="{1B13DD6E-83EA-30B0-61A4-E70A78CD416E}"/>
              </a:ext>
            </a:extLst>
          </p:cNvPr>
          <p:cNvSpPr txBox="1">
            <a:spLocks/>
          </p:cNvSpPr>
          <p:nvPr/>
        </p:nvSpPr>
        <p:spPr>
          <a:xfrm>
            <a:off x="664989" y="4510236"/>
            <a:ext cx="1143175" cy="384590"/>
          </a:xfrm>
          <a:prstGeom prst="rect">
            <a:avLst/>
          </a:prstGeom>
          <a:solidFill>
            <a:srgbClr val="FCFEB4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t">
              <a:spcBef>
                <a:spcPts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 </a:t>
            </a:r>
            <a:endParaRPr lang="ru-RU" sz="2000" dirty="0">
              <a:latin typeface="Arial" panose="020B0604020202020204" pitchFamily="34" charset="0"/>
            </a:endParaRPr>
          </a:p>
          <a:p>
            <a:pPr algn="ctr"/>
            <a:endParaRPr lang="ru-RU" sz="3200" dirty="0"/>
          </a:p>
        </p:txBody>
      </p:sp>
      <p:sp>
        <p:nvSpPr>
          <p:cNvPr id="25" name="Объект 5">
            <a:extLst>
              <a:ext uri="{FF2B5EF4-FFF2-40B4-BE49-F238E27FC236}">
                <a16:creationId xmlns="" xmlns:a16="http://schemas.microsoft.com/office/drawing/2014/main" id="{85B29B9E-4787-9ACC-E05A-5F4955EE5709}"/>
              </a:ext>
            </a:extLst>
          </p:cNvPr>
          <p:cNvSpPr txBox="1">
            <a:spLocks/>
          </p:cNvSpPr>
          <p:nvPr/>
        </p:nvSpPr>
        <p:spPr>
          <a:xfrm>
            <a:off x="9463242" y="1531363"/>
            <a:ext cx="1596716" cy="372533"/>
          </a:xfrm>
          <a:prstGeom prst="rect">
            <a:avLst/>
          </a:prstGeom>
          <a:solidFill>
            <a:srgbClr val="FCFEB4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t">
              <a:spcBef>
                <a:spcPts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Алгоритмы </a:t>
            </a:r>
            <a:endParaRPr lang="ru-RU" sz="2000" dirty="0">
              <a:latin typeface="Arial" panose="020B0604020202020204" pitchFamily="34" charset="0"/>
            </a:endParaRPr>
          </a:p>
          <a:p>
            <a:pPr algn="ctr"/>
            <a:endParaRPr lang="ru-RU" sz="2000" dirty="0"/>
          </a:p>
        </p:txBody>
      </p:sp>
      <p:sp>
        <p:nvSpPr>
          <p:cNvPr id="8" name="Объект 5">
            <a:extLst>
              <a:ext uri="{FF2B5EF4-FFF2-40B4-BE49-F238E27FC236}">
                <a16:creationId xmlns="" xmlns:a16="http://schemas.microsoft.com/office/drawing/2014/main" id="{76DB23A9-2C12-978C-81DA-0B08666296C1}"/>
              </a:ext>
            </a:extLst>
          </p:cNvPr>
          <p:cNvSpPr txBox="1">
            <a:spLocks/>
          </p:cNvSpPr>
          <p:nvPr/>
        </p:nvSpPr>
        <p:spPr>
          <a:xfrm>
            <a:off x="406400" y="1720685"/>
            <a:ext cx="1981087" cy="615742"/>
          </a:xfrm>
          <a:prstGeom prst="rect">
            <a:avLst/>
          </a:prstGeom>
          <a:solidFill>
            <a:srgbClr val="FCFEB4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t">
              <a:spcBef>
                <a:spcPts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endParaRPr lang="ru-RU" sz="2000" dirty="0">
              <a:latin typeface="Arial" panose="020B0604020202020204" pitchFamily="34" charset="0"/>
            </a:endParaRPr>
          </a:p>
          <a:p>
            <a:pPr algn="ctr"/>
            <a:endParaRPr lang="ru-RU" sz="2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28E9FCC-4428-8DD6-9BC0-5723415FB3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278" t="30371" r="39722" b="17284"/>
          <a:stretch>
            <a:fillRect/>
          </a:stretch>
        </p:blipFill>
        <p:spPr>
          <a:xfrm>
            <a:off x="7658528" y="1491258"/>
            <a:ext cx="1681893" cy="24761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DD12260-C969-588E-0171-8F7ECA970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2469" b="29136"/>
          <a:stretch>
            <a:fillRect/>
          </a:stretch>
        </p:blipFill>
        <p:spPr>
          <a:xfrm>
            <a:off x="225602" y="5175667"/>
            <a:ext cx="2474497" cy="159671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0070EF41-DEC2-D8CF-8176-4D5B8CA8D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65" y="2363630"/>
            <a:ext cx="1336553" cy="1426771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D945FE2C-BC0E-2DBF-BCC3-C96B1AEF368C}"/>
              </a:ext>
            </a:extLst>
          </p:cNvPr>
          <p:cNvSpPr/>
          <p:nvPr/>
        </p:nvSpPr>
        <p:spPr>
          <a:xfrm>
            <a:off x="928102" y="3844807"/>
            <a:ext cx="324552" cy="3845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A42EE7D6-A803-4F84-53FF-D3C20444A50E}"/>
              </a:ext>
            </a:extLst>
          </p:cNvPr>
          <p:cNvSpPr/>
          <p:nvPr/>
        </p:nvSpPr>
        <p:spPr>
          <a:xfrm>
            <a:off x="1353491" y="3844806"/>
            <a:ext cx="324552" cy="3845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EC77C51F-77BB-8C34-266B-D427CF15A6E7}"/>
              </a:ext>
            </a:extLst>
          </p:cNvPr>
          <p:cNvSpPr/>
          <p:nvPr/>
        </p:nvSpPr>
        <p:spPr>
          <a:xfrm>
            <a:off x="502713" y="3831144"/>
            <a:ext cx="324552" cy="3845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A3F62DC9-CED6-1C2D-A39F-38F68C70E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3645" y="2390832"/>
            <a:ext cx="747259" cy="13781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FDD36FA-A3A6-D781-7FBF-A3C0F4CE4F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563" t="27761" r="23437" b="50000"/>
          <a:stretch>
            <a:fillRect/>
          </a:stretch>
        </p:blipFill>
        <p:spPr>
          <a:xfrm>
            <a:off x="7515981" y="5326637"/>
            <a:ext cx="4090232" cy="9475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5469D98-AE3A-1683-1CAD-633BF038ED4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3899" t="28866" r="20416" b="43937"/>
          <a:stretch>
            <a:fillRect/>
          </a:stretch>
        </p:blipFill>
        <p:spPr>
          <a:xfrm>
            <a:off x="7522629" y="4037101"/>
            <a:ext cx="4166658" cy="11446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77DF701-285A-B88B-DEF3-77756D49C4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64" y="1807378"/>
            <a:ext cx="3840000" cy="2160000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72A26C70-68BE-FD7C-23C6-1D062588B819}"/>
              </a:ext>
            </a:extLst>
          </p:cNvPr>
          <p:cNvSpPr txBox="1">
            <a:spLocks/>
          </p:cNvSpPr>
          <p:nvPr/>
        </p:nvSpPr>
        <p:spPr>
          <a:xfrm>
            <a:off x="3125271" y="1259063"/>
            <a:ext cx="1143175" cy="384590"/>
          </a:xfrm>
          <a:prstGeom prst="rect">
            <a:avLst/>
          </a:prstGeom>
          <a:solidFill>
            <a:srgbClr val="FCFEB4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t">
              <a:spcBef>
                <a:spcPts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</a:t>
            </a:r>
            <a:endParaRPr lang="ru-RU" sz="2000" dirty="0">
              <a:latin typeface="Arial" panose="020B0604020202020204" pitchFamily="34" charset="0"/>
            </a:endParaRPr>
          </a:p>
          <a:p>
            <a:pPr algn="ctr"/>
            <a:endParaRPr lang="ru-RU" sz="32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CB31406-50FA-0C99-23BB-4D957F071A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95" y="4095667"/>
            <a:ext cx="2389306" cy="16899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34568B2-8A64-6DB6-3818-A2AD2F5BC6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09" y="5076586"/>
            <a:ext cx="2537672" cy="1794874"/>
          </a:xfrm>
          <a:prstGeom prst="rect">
            <a:avLst/>
          </a:prstGeom>
        </p:spPr>
      </p:pic>
      <p:sp>
        <p:nvSpPr>
          <p:cNvPr id="15" name="Объект 5">
            <a:extLst>
              <a:ext uri="{FF2B5EF4-FFF2-40B4-BE49-F238E27FC236}">
                <a16:creationId xmlns="" xmlns:a16="http://schemas.microsoft.com/office/drawing/2014/main" id="{D9CA64F1-9983-D747-86F7-6A8A7D9CD232}"/>
              </a:ext>
            </a:extLst>
          </p:cNvPr>
          <p:cNvSpPr txBox="1">
            <a:spLocks/>
          </p:cNvSpPr>
          <p:nvPr/>
        </p:nvSpPr>
        <p:spPr>
          <a:xfrm>
            <a:off x="5180215" y="4510236"/>
            <a:ext cx="1439427" cy="384590"/>
          </a:xfrm>
          <a:prstGeom prst="rect">
            <a:avLst/>
          </a:prstGeom>
          <a:solidFill>
            <a:srgbClr val="FCFEB4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t">
              <a:spcBef>
                <a:spcPts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Кластеры </a:t>
            </a:r>
            <a:endParaRPr lang="ru-RU" sz="2000" dirty="0">
              <a:latin typeface="Arial" panose="020B0604020202020204" pitchFamily="34" charset="0"/>
            </a:endParaRPr>
          </a:p>
          <a:p>
            <a:pPr algn="ct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99569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0531FDA-C10A-73E2-E205-CE308E51A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3CF3D5-3622-BFC1-FB4B-7968D38D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365126"/>
            <a:ext cx="9067799" cy="63394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Book Antiqua" panose="02040602050305030304" pitchFamily="18" charset="0"/>
              </a:rPr>
              <a:t>Этапы работы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="" xmlns:a16="http://schemas.microsoft.com/office/drawing/2014/main" id="{128933B2-B98A-60EE-8237-269C7E1DB515}"/>
              </a:ext>
            </a:extLst>
          </p:cNvPr>
          <p:cNvSpPr txBox="1">
            <a:spLocks/>
          </p:cNvSpPr>
          <p:nvPr/>
        </p:nvSpPr>
        <p:spPr>
          <a:xfrm>
            <a:off x="6032501" y="1160986"/>
            <a:ext cx="5744524" cy="2484000"/>
          </a:xfrm>
          <a:prstGeom prst="rect">
            <a:avLst/>
          </a:prstGeom>
          <a:solidFill>
            <a:srgbClr val="D9FFEC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</a:t>
            </a:r>
          </a:p>
          <a:p>
            <a:pPr>
              <a:buFont typeface="Wingdings" panose="05000000000000000000" pitchFamily="2" charset="2"/>
              <a:buChar char="q"/>
              <a:tabLst>
                <a:tab pos="4124325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«магазина»</a:t>
            </a:r>
          </a:p>
          <a:p>
            <a:pPr>
              <a:buFont typeface="Wingdings" panose="05000000000000000000" pitchFamily="2" charset="2"/>
              <a:buChar char="q"/>
              <a:tabLst>
                <a:tab pos="4124325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Использование «особых денег»</a:t>
            </a:r>
          </a:p>
          <a:p>
            <a:pPr>
              <a:buFont typeface="Wingdings" panose="05000000000000000000" pitchFamily="2" charset="2"/>
              <a:buChar char="q"/>
              <a:tabLst>
                <a:tab pos="4124325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Визуальные подсказки: </a:t>
            </a:r>
          </a:p>
          <a:p>
            <a:pPr marL="0" indent="0">
              <a:buNone/>
              <a:tabLst>
                <a:tab pos="4124325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истории, алгоритмы, расписания</a:t>
            </a:r>
          </a:p>
        </p:txBody>
      </p:sp>
      <p:sp>
        <p:nvSpPr>
          <p:cNvPr id="7" name="Объект 4">
            <a:extLst>
              <a:ext uri="{FF2B5EF4-FFF2-40B4-BE49-F238E27FC236}">
                <a16:creationId xmlns="" xmlns:a16="http://schemas.microsoft.com/office/drawing/2014/main" id="{D9117430-EFCB-DFDE-80ED-402484E1F5A7}"/>
              </a:ext>
            </a:extLst>
          </p:cNvPr>
          <p:cNvSpPr txBox="1">
            <a:spLocks/>
          </p:cNvSpPr>
          <p:nvPr/>
        </p:nvSpPr>
        <p:spPr>
          <a:xfrm>
            <a:off x="6540501" y="4251854"/>
            <a:ext cx="5122333" cy="20575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Генерализация навыка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с родителями</a:t>
            </a:r>
          </a:p>
        </p:txBody>
      </p:sp>
      <p:sp>
        <p:nvSpPr>
          <p:cNvPr id="8" name="Объект 4">
            <a:extLst>
              <a:ext uri="{FF2B5EF4-FFF2-40B4-BE49-F238E27FC236}">
                <a16:creationId xmlns="" xmlns:a16="http://schemas.microsoft.com/office/drawing/2014/main" id="{AC48F016-CCD4-604F-9C8D-A8AD732926F2}"/>
              </a:ext>
            </a:extLst>
          </p:cNvPr>
          <p:cNvSpPr txBox="1">
            <a:spLocks/>
          </p:cNvSpPr>
          <p:nvPr/>
        </p:nvSpPr>
        <p:spPr>
          <a:xfrm>
            <a:off x="529166" y="4251854"/>
            <a:ext cx="5122333" cy="2108306"/>
          </a:xfrm>
          <a:prstGeom prst="rect">
            <a:avLst/>
          </a:prstGeom>
          <a:solidFill>
            <a:srgbClr val="FFFFE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базовых понятий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 «денег на товар»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карты покупок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6916DD4D-B0E9-5124-5410-657D56B1C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66" y="1278462"/>
            <a:ext cx="5122333" cy="1692000"/>
          </a:xfrm>
          <a:solidFill>
            <a:srgbClr val="E7FFFF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знакомство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Сортировка 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2CC06471-6AB7-4D25-CF1E-3E0CE9B23741}"/>
              </a:ext>
            </a:extLst>
          </p:cNvPr>
          <p:cNvSpPr/>
          <p:nvPr/>
        </p:nvSpPr>
        <p:spPr>
          <a:xfrm>
            <a:off x="414975" y="1160986"/>
            <a:ext cx="468000" cy="468000"/>
          </a:xfrm>
          <a:prstGeom prst="ellipse">
            <a:avLst/>
          </a:prstGeom>
          <a:solidFill>
            <a:srgbClr val="FFC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B674835E-3365-F2A9-8006-7EF7A6ECADDF}"/>
              </a:ext>
            </a:extLst>
          </p:cNvPr>
          <p:cNvSpPr/>
          <p:nvPr/>
        </p:nvSpPr>
        <p:spPr>
          <a:xfrm>
            <a:off x="414975" y="4185390"/>
            <a:ext cx="468000" cy="468000"/>
          </a:xfrm>
          <a:prstGeom prst="ellipse">
            <a:avLst/>
          </a:prstGeom>
          <a:solidFill>
            <a:srgbClr val="FFC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C864561A-2E4B-E6A9-CD2B-CE5C42B1305D}"/>
              </a:ext>
            </a:extLst>
          </p:cNvPr>
          <p:cNvSpPr/>
          <p:nvPr/>
        </p:nvSpPr>
        <p:spPr>
          <a:xfrm>
            <a:off x="5959475" y="1068502"/>
            <a:ext cx="468000" cy="468000"/>
          </a:xfrm>
          <a:prstGeom prst="ellipse">
            <a:avLst/>
          </a:prstGeom>
          <a:solidFill>
            <a:srgbClr val="FFC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BD5E9A63-BCDE-1E1B-CB7B-4DF2177CE195}"/>
              </a:ext>
            </a:extLst>
          </p:cNvPr>
          <p:cNvSpPr/>
          <p:nvPr/>
        </p:nvSpPr>
        <p:spPr>
          <a:xfrm>
            <a:off x="6467475" y="4185390"/>
            <a:ext cx="468000" cy="468000"/>
          </a:xfrm>
          <a:prstGeom prst="ellipse">
            <a:avLst/>
          </a:prstGeom>
          <a:solidFill>
            <a:srgbClr val="FFC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986F0AB-64DE-880C-A16B-78F277F1C8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8" b="13835"/>
          <a:stretch>
            <a:fillRect/>
          </a:stretch>
        </p:blipFill>
        <p:spPr>
          <a:xfrm>
            <a:off x="4485066" y="1302503"/>
            <a:ext cx="1239459" cy="16679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469F7CA-89A9-04FF-2FB2-A3E790B65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" t="20969" r="18765" b="12186"/>
          <a:stretch>
            <a:fillRect/>
          </a:stretch>
        </p:blipFill>
        <p:spPr>
          <a:xfrm>
            <a:off x="4485066" y="4653390"/>
            <a:ext cx="1118828" cy="1656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0A9E2DD-E000-AF32-5730-852C3F03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999" y="1278462"/>
            <a:ext cx="937575" cy="16668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2049E178-43AC-D0CE-7FC2-5F2E31CE4A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599" y="4642590"/>
            <a:ext cx="1666800" cy="16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05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A0A7354-66CB-2BD7-A4F1-547F505EB9E0}"/>
              </a:ext>
            </a:extLst>
          </p:cNvPr>
          <p:cNvSpPr/>
          <p:nvPr/>
        </p:nvSpPr>
        <p:spPr>
          <a:xfrm>
            <a:off x="5676900" y="4267200"/>
            <a:ext cx="6210300" cy="2323214"/>
          </a:xfrm>
          <a:prstGeom prst="rect">
            <a:avLst/>
          </a:prstGeom>
          <a:solidFill>
            <a:srgbClr val="E7FFFF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CA8ACFC-0341-2BF2-C0F9-3E71AB35D7EC}"/>
              </a:ext>
            </a:extLst>
          </p:cNvPr>
          <p:cNvSpPr/>
          <p:nvPr/>
        </p:nvSpPr>
        <p:spPr>
          <a:xfrm>
            <a:off x="2743200" y="267586"/>
            <a:ext cx="9143999" cy="2656589"/>
          </a:xfrm>
          <a:prstGeom prst="rect">
            <a:avLst/>
          </a:prstGeom>
          <a:solidFill>
            <a:srgbClr val="D9FFEC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8600EA62-2C81-ED91-A69A-91C4FC0DD528}"/>
              </a:ext>
            </a:extLst>
          </p:cNvPr>
          <p:cNvSpPr txBox="1">
            <a:spLocks/>
          </p:cNvSpPr>
          <p:nvPr/>
        </p:nvSpPr>
        <p:spPr>
          <a:xfrm>
            <a:off x="5676900" y="2391336"/>
            <a:ext cx="3893975" cy="360000"/>
          </a:xfrm>
          <a:prstGeom prst="rect">
            <a:avLst/>
          </a:prstGeom>
          <a:solidFill>
            <a:srgbClr val="FCFEB4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«Экономим бюджет»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3FDCE416-A8E5-8827-1557-4036EA9921F7}"/>
              </a:ext>
            </a:extLst>
          </p:cNvPr>
          <p:cNvSpPr txBox="1">
            <a:spLocks/>
          </p:cNvSpPr>
          <p:nvPr/>
        </p:nvSpPr>
        <p:spPr>
          <a:xfrm>
            <a:off x="6916900" y="6066948"/>
            <a:ext cx="3970175" cy="360000"/>
          </a:xfrm>
          <a:prstGeom prst="rect">
            <a:avLst/>
          </a:prstGeom>
          <a:solidFill>
            <a:srgbClr val="FCFEB4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«Деньги - помощники»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C045D1C-7A5C-2654-B1D6-940733B7B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0"/>
          <a:stretch>
            <a:fillRect/>
          </a:stretch>
        </p:blipFill>
        <p:spPr>
          <a:xfrm>
            <a:off x="10418719" y="4463483"/>
            <a:ext cx="1306556" cy="144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739491E-99A1-013A-5C2E-F8C6739B4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707" y="4463483"/>
            <a:ext cx="1080001" cy="144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332D69D-EA09-90D0-EC7B-B9B13258F5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7957" r="2931"/>
          <a:stretch>
            <a:fillRect/>
          </a:stretch>
        </p:blipFill>
        <p:spPr>
          <a:xfrm>
            <a:off x="5794985" y="4463483"/>
            <a:ext cx="2102638" cy="144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C915BA75-DD3F-2D70-46A1-16775BEBC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7213" y="4463483"/>
            <a:ext cx="1080000" cy="14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54E30F6-277C-8F96-B1FA-A150939499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15"/>
          <a:stretch>
            <a:fillRect/>
          </a:stretch>
        </p:blipFill>
        <p:spPr>
          <a:xfrm>
            <a:off x="2938873" y="431052"/>
            <a:ext cx="1524560" cy="1764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690B87F8-C04A-6290-920C-8D2710DA65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0"/>
          <a:stretch>
            <a:fillRect/>
          </a:stretch>
        </p:blipFill>
        <p:spPr>
          <a:xfrm rot="5400000">
            <a:off x="6029004" y="725157"/>
            <a:ext cx="1764000" cy="117579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BB510D4E-7E19-2AAC-FAE6-A915AFE8EE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r="41111"/>
          <a:stretch>
            <a:fillRect/>
          </a:stretch>
        </p:blipFill>
        <p:spPr>
          <a:xfrm rot="5400000">
            <a:off x="9861981" y="326286"/>
            <a:ext cx="1764000" cy="197353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A0E10932-518B-C1F8-9173-5ABB942CC8A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0312" t="24583" r="61642" b="28056"/>
          <a:stretch>
            <a:fillRect/>
          </a:stretch>
        </p:blipFill>
        <p:spPr>
          <a:xfrm>
            <a:off x="332830" y="4580239"/>
            <a:ext cx="1944189" cy="18467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F67E911-9A20-2966-0B66-96A6404057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4395" y="431052"/>
            <a:ext cx="1340584" cy="17874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DA16FE3-6AE4-1E93-380F-5F5A723769D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9013"/>
          <a:stretch>
            <a:fillRect/>
          </a:stretch>
        </p:blipFill>
        <p:spPr>
          <a:xfrm>
            <a:off x="7726174" y="396853"/>
            <a:ext cx="1665253" cy="17981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4C9390F-9640-556E-02B7-91E3A6ABC6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19" y="3087641"/>
            <a:ext cx="305390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68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723AB4C7-767E-ACA4-F9AD-5BE1DE405B5A}"/>
              </a:ext>
            </a:extLst>
          </p:cNvPr>
          <p:cNvSpPr/>
          <p:nvPr/>
        </p:nvSpPr>
        <p:spPr>
          <a:xfrm>
            <a:off x="148593" y="3638549"/>
            <a:ext cx="11452857" cy="3009015"/>
          </a:xfrm>
          <a:prstGeom prst="rect">
            <a:avLst/>
          </a:prstGeom>
          <a:solidFill>
            <a:srgbClr val="E7FFFF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 descr="Изображение выглядит как одежда, обувь, ребенок, начинающий ходить,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879DB135-2CE1-FAC6-FAE9-33B66651D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86" y="3711121"/>
            <a:ext cx="1800000" cy="2400000"/>
          </a:xfrm>
        </p:spPr>
      </p:pic>
      <p:pic>
        <p:nvPicPr>
          <p:cNvPr id="4" name="Рисунок 3" descr="Изображение выглядит как одежда, ребенок, начинающий ходить, человек, обувь&#10;&#10;Автоматически созданное описание">
            <a:extLst>
              <a:ext uri="{FF2B5EF4-FFF2-40B4-BE49-F238E27FC236}">
                <a16:creationId xmlns="" xmlns:a16="http://schemas.microsoft.com/office/drawing/2014/main" id="{3579627D-BF4A-0952-6FDB-8466BC32C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98" y="3711121"/>
            <a:ext cx="1800000" cy="2400001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151CDCF0-D316-5F1F-0C3C-1DCB52E5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49" y="172334"/>
            <a:ext cx="9270999" cy="574544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Book Antiqua" panose="02040602050305030304" pitchFamily="18" charset="0"/>
              </a:rPr>
              <a:t>Работа с родителями</a:t>
            </a:r>
            <a:endParaRPr lang="ru-RU" sz="2800" dirty="0"/>
          </a:p>
        </p:txBody>
      </p:sp>
      <p:pic>
        <p:nvPicPr>
          <p:cNvPr id="9" name="Рисунок 8" descr="Изображение выглядит как человек, одежда, корзина, супермарке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8116B84-C0FD-AD3F-8795-7AF3CD1B2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830" y="3708623"/>
            <a:ext cx="1800000" cy="2399999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="" xmlns:a16="http://schemas.microsoft.com/office/drawing/2014/main" id="{F923BEF0-E012-6327-12C7-6E77C3DC7AEE}"/>
              </a:ext>
            </a:extLst>
          </p:cNvPr>
          <p:cNvSpPr txBox="1">
            <a:spLocks/>
          </p:cNvSpPr>
          <p:nvPr/>
        </p:nvSpPr>
        <p:spPr>
          <a:xfrm>
            <a:off x="4468975" y="6208227"/>
            <a:ext cx="3068109" cy="360000"/>
          </a:xfrm>
          <a:prstGeom prst="rect">
            <a:avLst/>
          </a:prstGeom>
          <a:solidFill>
            <a:srgbClr val="FCFEB4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«Я покупатель»</a:t>
            </a:r>
          </a:p>
        </p:txBody>
      </p:sp>
      <p:pic>
        <p:nvPicPr>
          <p:cNvPr id="8" name="Рисунок 7" descr="Изображение выглядит как Человеческое лицо, ребенок, начинающий ходить, одежда, человек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738828E3-D2BA-06BE-0F01-ECC9DCF2A6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 r="22772"/>
          <a:stretch/>
        </p:blipFill>
        <p:spPr>
          <a:xfrm>
            <a:off x="9712318" y="3695699"/>
            <a:ext cx="1800000" cy="2400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одежда, человек, Человеческое лицо, ребенок, начинающий ходить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DA9455BC-BF8F-D26F-7C05-830B3895AD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 r="4251"/>
          <a:stretch/>
        </p:blipFill>
        <p:spPr>
          <a:xfrm>
            <a:off x="7819574" y="3707982"/>
            <a:ext cx="1800000" cy="240000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дежда, человек, Человеческое лицо, куртка&#10;&#10;Контент, сгенерированный ИИ, может содержать ошибки.">
            <a:extLst>
              <a:ext uri="{FF2B5EF4-FFF2-40B4-BE49-F238E27FC236}">
                <a16:creationId xmlns="" xmlns:a16="http://schemas.microsoft.com/office/drawing/2014/main" id="{96E94E49-2027-BC34-2604-594CEAE92E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3711121"/>
            <a:ext cx="1800000" cy="2397501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A4596782-3385-8A71-D3DD-E5DFF2AF8C56}"/>
              </a:ext>
            </a:extLst>
          </p:cNvPr>
          <p:cNvSpPr/>
          <p:nvPr/>
        </p:nvSpPr>
        <p:spPr>
          <a:xfrm>
            <a:off x="6315074" y="746878"/>
            <a:ext cx="5286375" cy="2742316"/>
          </a:xfrm>
          <a:prstGeom prst="rect">
            <a:avLst/>
          </a:prstGeom>
          <a:solidFill>
            <a:srgbClr val="D9FFEC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2F3A4278-6E26-A18A-3631-1637C51ADBB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0313" b="14319"/>
          <a:stretch>
            <a:fillRect/>
          </a:stretch>
        </p:blipFill>
        <p:spPr>
          <a:xfrm>
            <a:off x="9209341" y="863872"/>
            <a:ext cx="1343401" cy="1800000"/>
          </a:xfrm>
          <a:prstGeom prst="rect">
            <a:avLst/>
          </a:prstGeom>
        </p:spPr>
      </p:pic>
      <p:sp>
        <p:nvSpPr>
          <p:cNvPr id="26" name="Объект 2">
            <a:extLst>
              <a:ext uri="{FF2B5EF4-FFF2-40B4-BE49-F238E27FC236}">
                <a16:creationId xmlns="" xmlns:a16="http://schemas.microsoft.com/office/drawing/2014/main" id="{457E30CD-EE6D-7E3A-CE41-1467760BDD17}"/>
              </a:ext>
            </a:extLst>
          </p:cNvPr>
          <p:cNvSpPr txBox="1">
            <a:spLocks/>
          </p:cNvSpPr>
          <p:nvPr/>
        </p:nvSpPr>
        <p:spPr>
          <a:xfrm>
            <a:off x="7484633" y="2867916"/>
            <a:ext cx="3068109" cy="360000"/>
          </a:xfrm>
          <a:prstGeom prst="rect">
            <a:avLst/>
          </a:prstGeom>
          <a:solidFill>
            <a:srgbClr val="FCFEB4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43452BCB-21EE-ABC8-70C1-4721CC8660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9" r="15703"/>
          <a:stretch>
            <a:fillRect/>
          </a:stretch>
        </p:blipFill>
        <p:spPr>
          <a:xfrm rot="5400000">
            <a:off x="6826830" y="998891"/>
            <a:ext cx="1800000" cy="152996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B3B6201-2F7F-F444-2B35-D01DCEA26CB0}"/>
              </a:ext>
            </a:extLst>
          </p:cNvPr>
          <p:cNvSpPr txBox="1"/>
          <p:nvPr/>
        </p:nvSpPr>
        <p:spPr>
          <a:xfrm>
            <a:off x="1331039" y="1164324"/>
            <a:ext cx="3603047" cy="1631216"/>
          </a:xfrm>
          <a:prstGeom prst="rect">
            <a:avLst/>
          </a:prstGeom>
          <a:solidFill>
            <a:srgbClr val="FFFFE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Прокатиться с ребенком на автобусе, расплатиться деньгами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Посетить магазин, выбрать товар, 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асплатиться картой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Объект 2">
            <a:extLst>
              <a:ext uri="{FF2B5EF4-FFF2-40B4-BE49-F238E27FC236}">
                <a16:creationId xmlns="" xmlns:a16="http://schemas.microsoft.com/office/drawing/2014/main" id="{90F355C1-3070-5542-B6F7-00FD4AAF3F0A}"/>
              </a:ext>
            </a:extLst>
          </p:cNvPr>
          <p:cNvSpPr txBox="1">
            <a:spLocks/>
          </p:cNvSpPr>
          <p:nvPr/>
        </p:nvSpPr>
        <p:spPr>
          <a:xfrm>
            <a:off x="1400866" y="707218"/>
            <a:ext cx="3068109" cy="360000"/>
          </a:xfrm>
          <a:prstGeom prst="rect">
            <a:avLst/>
          </a:prstGeom>
          <a:solidFill>
            <a:srgbClr val="FCFEB4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Чек-лист</a:t>
            </a:r>
          </a:p>
        </p:txBody>
      </p:sp>
    </p:spTree>
    <p:extLst>
      <p:ext uri="{BB962C8B-B14F-4D97-AF65-F5344CB8AC3E}">
        <p14:creationId xmlns:p14="http://schemas.microsoft.com/office/powerpoint/2010/main" val="1287659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66EFF20-CBF8-AD39-2601-678B8CE7C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189" y="2362073"/>
            <a:ext cx="7899400" cy="3034242"/>
          </a:xfrm>
        </p:spPr>
        <p:txBody>
          <a:bodyPr>
            <a:normAutofit/>
          </a:bodyPr>
          <a:lstStyle/>
          <a:p>
            <a:pPr marL="0" indent="0">
              <a:buFont typeface="Wingdings" panose="05000000000000000000" pitchFamily="2" charset="2"/>
              <a:buChar char="q"/>
              <a:tabLst>
                <a:tab pos="536575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 и мотивация работы</a:t>
            </a:r>
          </a:p>
          <a:p>
            <a:pPr marL="0" indent="0">
              <a:buFont typeface="Wingdings" panose="05000000000000000000" pitchFamily="2" charset="2"/>
              <a:buChar char="q"/>
              <a:tabLst>
                <a:tab pos="536575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Визуальная поддержка</a:t>
            </a:r>
          </a:p>
          <a:p>
            <a:pPr marL="0" indent="0">
              <a:buFont typeface="Wingdings" panose="05000000000000000000" pitchFamily="2" charset="2"/>
              <a:buChar char="q"/>
              <a:tabLst>
                <a:tab pos="536575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Структурирование и предсказуемость</a:t>
            </a:r>
          </a:p>
          <a:p>
            <a:pPr marL="0" indent="0">
              <a:buFont typeface="Wingdings" panose="05000000000000000000" pitchFamily="2" charset="2"/>
              <a:buChar char="q"/>
              <a:tabLst>
                <a:tab pos="536575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Повторяемость и рутина</a:t>
            </a:r>
          </a:p>
          <a:p>
            <a:pPr marL="0" indent="0">
              <a:buFont typeface="Wingdings" panose="05000000000000000000" pitchFamily="2" charset="2"/>
              <a:buChar char="q"/>
              <a:tabLst>
                <a:tab pos="536575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с другими образовательными областями </a:t>
            </a:r>
          </a:p>
          <a:p>
            <a:pPr marL="0" indent="0">
              <a:buFont typeface="Wingdings" panose="05000000000000000000" pitchFamily="2" charset="2"/>
              <a:buChar char="q"/>
              <a:tabLst>
                <a:tab pos="536575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родителей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0EE88C9D-FE54-FC8F-E11B-E28239AC370F}"/>
              </a:ext>
            </a:extLst>
          </p:cNvPr>
          <p:cNvSpPr txBox="1">
            <a:spLocks/>
          </p:cNvSpPr>
          <p:nvPr/>
        </p:nvSpPr>
        <p:spPr>
          <a:xfrm>
            <a:off x="1864782" y="832734"/>
            <a:ext cx="9270999" cy="574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rgbClr val="0070C0"/>
                </a:solidFill>
                <a:latin typeface="Book Antiqua" panose="02040602050305030304" pitchFamily="18" charset="0"/>
              </a:rPr>
              <a:t>Успех возможен!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96ECBBF-1F99-E5DB-E0BE-D75812915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83" y="690652"/>
            <a:ext cx="3367469" cy="598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60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E62C0A0-C0BC-C747-7654-7B1C093CC9AC}"/>
              </a:ext>
            </a:extLst>
          </p:cNvPr>
          <p:cNvSpPr txBox="1"/>
          <p:nvPr/>
        </p:nvSpPr>
        <p:spPr>
          <a:xfrm>
            <a:off x="3132667" y="319486"/>
            <a:ext cx="73321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Century Schoolbook" panose="02040604050505020304" pitchFamily="18" charset="0"/>
              </a:rPr>
              <a:t>Мы готовы к сотрудничеству</a:t>
            </a:r>
          </a:p>
        </p:txBody>
      </p:sp>
      <p:pic>
        <p:nvPicPr>
          <p:cNvPr id="2" name="Рисунок 1" descr="Изображение выглядит как на открытом воздухе, небо, строительство, окно&#10;&#10;Автоматически созданное описание">
            <a:extLst>
              <a:ext uri="{FF2B5EF4-FFF2-40B4-BE49-F238E27FC236}">
                <a16:creationId xmlns="" xmlns:a16="http://schemas.microsoft.com/office/drawing/2014/main" id="{98D42396-E8A0-0D61-73D7-1BE35C2B23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89" r="12000"/>
          <a:stretch/>
        </p:blipFill>
        <p:spPr>
          <a:xfrm>
            <a:off x="7450667" y="1380168"/>
            <a:ext cx="4617502" cy="3456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F06A2FE-D632-04E7-8FF7-51AB6C767D63}"/>
              </a:ext>
            </a:extLst>
          </p:cNvPr>
          <p:cNvSpPr txBox="1"/>
          <p:nvPr/>
        </p:nvSpPr>
        <p:spPr>
          <a:xfrm>
            <a:off x="2439530" y="1380168"/>
            <a:ext cx="5011137" cy="3347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b="1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информация:</a:t>
            </a:r>
            <a:endParaRPr lang="ru-RU" noProof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№1»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Нижегородская область,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Богородск, 2 микрорайон, д. 3-а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телефон: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 (831-70) 2-63-88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почты: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ds1_bgr@mail.52gov.ru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 официального сайта: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https://petyshok.caduk.ru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9A25DAF-8901-99EF-B939-41D0FCE6A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685" y="5186900"/>
            <a:ext cx="1493848" cy="1493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2B7B918-DAB1-D01D-8E99-719B387954FA}"/>
              </a:ext>
            </a:extLst>
          </p:cNvPr>
          <p:cNvSpPr txBox="1"/>
          <p:nvPr/>
        </p:nvSpPr>
        <p:spPr>
          <a:xfrm>
            <a:off x="284652" y="4404536"/>
            <a:ext cx="32106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в ВК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№1»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7278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260</Words>
  <Application>Microsoft Office PowerPoint</Application>
  <PresentationFormat>Широкоэкранный</PresentationFormat>
  <Paragraphs>72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Aptos</vt:lpstr>
      <vt:lpstr>Aptos Display</vt:lpstr>
      <vt:lpstr>Arial</vt:lpstr>
      <vt:lpstr>Book Antiqua</vt:lpstr>
      <vt:lpstr>Calibri</vt:lpstr>
      <vt:lpstr>Century Schoolbook</vt:lpstr>
      <vt:lpstr>Times New Roman</vt:lpstr>
      <vt:lpstr>Wingdings</vt:lpstr>
      <vt:lpstr>Тема Office</vt:lpstr>
      <vt:lpstr>Формирование первичных финансовых представлений у дошкольников  с расстройствами аутистического спектра</vt:lpstr>
      <vt:lpstr>Презентация PowerPoint</vt:lpstr>
      <vt:lpstr>Особенности восприятия финансов у детей с РАС</vt:lpstr>
      <vt:lpstr>Условия для формирования финансовой грамотности у дошкольников с РАС</vt:lpstr>
      <vt:lpstr>Этапы работы</vt:lpstr>
      <vt:lpstr>Презентация PowerPoint</vt:lpstr>
      <vt:lpstr>Работа с родителями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первичных финансовых представлений у дошкольников с расстройствами аутистического спектра</dc:title>
  <dc:creator>Надежда Сусорова</dc:creator>
  <cp:lastModifiedBy>IRO-PC-220-1</cp:lastModifiedBy>
  <cp:revision>23</cp:revision>
  <dcterms:created xsi:type="dcterms:W3CDTF">2025-02-11T00:38:55Z</dcterms:created>
  <dcterms:modified xsi:type="dcterms:W3CDTF">2026-05-21T15:22:12Z</dcterms:modified>
</cp:coreProperties>
</file>