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handoutMasterIdLst>
    <p:handoutMasterId r:id="rId10"/>
  </p:handoutMasterIdLst>
  <p:sldIdLst>
    <p:sldId id="258" r:id="rId2"/>
    <p:sldId id="397" r:id="rId3"/>
    <p:sldId id="2039" r:id="rId4"/>
    <p:sldId id="2034" r:id="rId5"/>
    <p:sldId id="2040" r:id="rId6"/>
    <p:sldId id="2042" r:id="rId7"/>
    <p:sldId id="415" r:id="rId8"/>
  </p:sldIdLst>
  <p:sldSz cx="14631988" cy="8231188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934">
          <p15:clr>
            <a:srgbClr val="A4A3A4"/>
          </p15:clr>
        </p15:guide>
        <p15:guide id="3" orient="horz" pos="4542">
          <p15:clr>
            <a:srgbClr val="A4A3A4"/>
          </p15:clr>
        </p15:guide>
        <p15:guide id="4" pos="410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льфия Бакиева" initials="АБ" lastIdx="2" clrIdx="0">
    <p:extLst>
      <p:ext uri="{19B8F6BF-5375-455C-9EA6-DF929625EA0E}">
        <p15:presenceInfo xmlns:p15="http://schemas.microsoft.com/office/powerpoint/2012/main" userId="S-1-5-21-1845782327-596519853-4281348651-149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987"/>
    <a:srgbClr val="0066FF"/>
    <a:srgbClr val="1F497D"/>
    <a:srgbClr val="013868"/>
    <a:srgbClr val="5E9B70"/>
    <a:srgbClr val="00427B"/>
    <a:srgbClr val="609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722" autoAdjust="0"/>
  </p:normalViewPr>
  <p:slideViewPr>
    <p:cSldViewPr>
      <p:cViewPr varScale="1">
        <p:scale>
          <a:sx n="84" d="100"/>
          <a:sy n="84" d="100"/>
        </p:scale>
        <p:origin x="906" y="78"/>
      </p:cViewPr>
      <p:guideLst>
        <p:guide orient="horz"/>
        <p:guide pos="934"/>
        <p:guide orient="horz" pos="4542"/>
        <p:guide pos="410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90A25E-A0E5-4EA9-B49A-704CCBFCB2B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5EDC638-35DE-4449-961A-232765D4A4C9}">
      <dgm:prSet phldrT="[Текст]" custT="1"/>
      <dgm:spPr/>
      <dgm:t>
        <a:bodyPr/>
        <a:lstStyle/>
        <a:p>
          <a:r>
            <a:rPr lang="ru-RU" sz="2800" b="1" dirty="0">
              <a:latin typeface="Arial" pitchFamily="34" charset="0"/>
              <a:cs typeface="Arial" pitchFamily="34" charset="0"/>
            </a:rPr>
            <a:t>Направления контрольной (надзорной) деятельности</a:t>
          </a:r>
        </a:p>
      </dgm:t>
    </dgm:pt>
    <dgm:pt modelId="{3872E3D5-2114-4B55-B50B-7F9AEF0BC77A}" type="parTrans" cxnId="{82B28E2D-25A2-456F-BAB2-1A0DBD1D270F}">
      <dgm:prSet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DA51AA50-19EA-474D-8D9F-945C98F2FAEB}" type="sibTrans" cxnId="{82B28E2D-25A2-456F-BAB2-1A0DBD1D270F}">
      <dgm:prSet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2F745433-D7A8-4B94-A3D8-D587CE63A768}">
      <dgm:prSet phldrT="[Текст]" custT="1"/>
      <dgm:spPr/>
      <dgm:t>
        <a:bodyPr/>
        <a:lstStyle/>
        <a:p>
          <a:r>
            <a:rPr lang="ru-RU" sz="2000" b="1" dirty="0">
              <a:solidFill>
                <a:srgbClr val="92D050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Предупреждение</a:t>
          </a:r>
          <a:r>
            <a:rPr lang="ru-RU" sz="2000" b="1" dirty="0">
              <a:solidFill>
                <a:schemeClr val="bg1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нарушений обязательных требований 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98189730-EA01-4FCF-A543-F8506A1E1D70}" type="parTrans" cxnId="{6D9A11A1-9E98-4F6C-8C83-60D721CB24B9}">
      <dgm:prSet custT="1"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FA8FD1F2-85BE-4C1E-A2F0-80C12B2B1E25}" type="sibTrans" cxnId="{6D9A11A1-9E98-4F6C-8C83-60D721CB24B9}">
      <dgm:prSet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4E293074-9561-4EB7-89E7-54252D0B50AD}">
      <dgm:prSet phldrT="[Текст]" custT="1"/>
      <dgm:spPr/>
      <dgm:t>
        <a:bodyPr/>
        <a:lstStyle/>
        <a:p>
          <a:r>
            <a:rPr lang="ru-RU" sz="2000" b="1" dirty="0">
              <a:solidFill>
                <a:srgbClr val="FFFF00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Выявление</a:t>
          </a:r>
          <a:r>
            <a:rPr lang="ru-RU" sz="2000" b="1" dirty="0">
              <a:solidFill>
                <a:schemeClr val="bg1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нарушений обязательных требований  </a:t>
          </a:r>
          <a:endParaRPr lang="ru-RU" sz="2000" b="1" dirty="0">
            <a:latin typeface="Arial" pitchFamily="34" charset="0"/>
            <a:cs typeface="Arial" pitchFamily="34" charset="0"/>
          </a:endParaRPr>
        </a:p>
      </dgm:t>
    </dgm:pt>
    <dgm:pt modelId="{945D7F1C-AF8B-41FE-A35C-C1C73D478EE0}" type="parTrans" cxnId="{11FBDAD8-A76A-445B-9091-70A15C3680AB}">
      <dgm:prSet custT="1"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912ABCB7-4D53-44E7-8205-B97274B00405}" type="sibTrans" cxnId="{11FBDAD8-A76A-445B-9091-70A15C3680AB}">
      <dgm:prSet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72AF4EC1-D2E3-48DA-84B5-D7E33A2D1E75}">
      <dgm:prSet phldrT="[Текст]" custT="1"/>
      <dgm:spPr/>
      <dgm:t>
        <a:bodyPr/>
        <a:lstStyle/>
        <a:p>
          <a:r>
            <a:rPr lang="ru-RU" sz="2000" b="1" dirty="0">
              <a:solidFill>
                <a:srgbClr val="C00000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Пресечение</a:t>
          </a:r>
          <a:r>
            <a:rPr lang="ru-RU" sz="2000" b="1" dirty="0">
              <a:solidFill>
                <a:schemeClr val="bg1"/>
              </a:solidFill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rPr>
            <a:t> нарушений обязательных требований  </a:t>
          </a:r>
        </a:p>
      </dgm:t>
    </dgm:pt>
    <dgm:pt modelId="{1A7C8012-3D86-4E60-A346-E2AF6470EDAD}" type="parTrans" cxnId="{945157CA-3C06-460F-AFFC-45C3FECC0A77}">
      <dgm:prSet custT="1"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683DE0FA-4E8F-4D10-BB61-7AEED857666A}" type="sibTrans" cxnId="{945157CA-3C06-460F-AFFC-45C3FECC0A77}">
      <dgm:prSet/>
      <dgm:spPr/>
      <dgm:t>
        <a:bodyPr/>
        <a:lstStyle/>
        <a:p>
          <a:endParaRPr lang="ru-RU" sz="2000" b="1">
            <a:latin typeface="Arial" pitchFamily="34" charset="0"/>
            <a:cs typeface="Arial" pitchFamily="34" charset="0"/>
          </a:endParaRPr>
        </a:p>
      </dgm:t>
    </dgm:pt>
    <dgm:pt modelId="{0F326D7B-2B6C-4077-A2FF-0DD016D5EF4E}" type="pres">
      <dgm:prSet presAssocID="{4090A25E-A0E5-4EA9-B49A-704CCBFCB2B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D50F8E-3313-4346-8D34-B3BF65462620}" type="pres">
      <dgm:prSet presAssocID="{75EDC638-35DE-4449-961A-232765D4A4C9}" presName="root1" presStyleCnt="0"/>
      <dgm:spPr/>
    </dgm:pt>
    <dgm:pt modelId="{0AA78B17-BAD9-4A19-B8DE-7FCEE4AEEBDD}" type="pres">
      <dgm:prSet presAssocID="{75EDC638-35DE-4449-961A-232765D4A4C9}" presName="LevelOneTextNode" presStyleLbl="node0" presStyleIdx="0" presStyleCnt="1" custAng="5400000" custLinFactX="37291" custLinFactNeighborX="100000" custLinFactNeighborY="-327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207EA8-875D-48F9-8CF3-DFF634C768D9}" type="pres">
      <dgm:prSet presAssocID="{75EDC638-35DE-4449-961A-232765D4A4C9}" presName="level2hierChild" presStyleCnt="0"/>
      <dgm:spPr/>
    </dgm:pt>
    <dgm:pt modelId="{445478BA-0675-4BB4-BB94-6F635A778359}" type="pres">
      <dgm:prSet presAssocID="{98189730-EA01-4FCF-A543-F8506A1E1D70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9B272C9C-985F-4C75-926E-C4AD59D8B8DC}" type="pres">
      <dgm:prSet presAssocID="{98189730-EA01-4FCF-A543-F8506A1E1D70}" presName="connTx" presStyleLbl="parChTrans1D2" presStyleIdx="0" presStyleCnt="3"/>
      <dgm:spPr/>
      <dgm:t>
        <a:bodyPr/>
        <a:lstStyle/>
        <a:p>
          <a:endParaRPr lang="ru-RU"/>
        </a:p>
      </dgm:t>
    </dgm:pt>
    <dgm:pt modelId="{71C6EB5F-C31D-433D-86C6-838DD5F64AC2}" type="pres">
      <dgm:prSet presAssocID="{2F745433-D7A8-4B94-A3D8-D587CE63A768}" presName="root2" presStyleCnt="0"/>
      <dgm:spPr/>
    </dgm:pt>
    <dgm:pt modelId="{1ADB0A52-F33B-46F3-81CF-B39272945B18}" type="pres">
      <dgm:prSet presAssocID="{2F745433-D7A8-4B94-A3D8-D587CE63A768}" presName="LevelTwoTextNode" presStyleLbl="node2" presStyleIdx="0" presStyleCnt="3" custLinFactX="-27771" custLinFactNeighborX="-100000" custLinFactNeighborY="784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242A7F-796C-4FC5-83FD-9672F27D5CF1}" type="pres">
      <dgm:prSet presAssocID="{2F745433-D7A8-4B94-A3D8-D587CE63A768}" presName="level3hierChild" presStyleCnt="0"/>
      <dgm:spPr/>
    </dgm:pt>
    <dgm:pt modelId="{67737F95-70EB-4964-B132-96B737D5E165}" type="pres">
      <dgm:prSet presAssocID="{945D7F1C-AF8B-41FE-A35C-C1C73D478EE0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F232040E-4624-4258-9079-6DF1C1CB1B8B}" type="pres">
      <dgm:prSet presAssocID="{945D7F1C-AF8B-41FE-A35C-C1C73D478EE0}" presName="connTx" presStyleLbl="parChTrans1D2" presStyleIdx="1" presStyleCnt="3"/>
      <dgm:spPr/>
      <dgm:t>
        <a:bodyPr/>
        <a:lstStyle/>
        <a:p>
          <a:endParaRPr lang="ru-RU"/>
        </a:p>
      </dgm:t>
    </dgm:pt>
    <dgm:pt modelId="{A0027FAD-B13F-406B-A3CB-ED299D409532}" type="pres">
      <dgm:prSet presAssocID="{4E293074-9561-4EB7-89E7-54252D0B50AD}" presName="root2" presStyleCnt="0"/>
      <dgm:spPr/>
    </dgm:pt>
    <dgm:pt modelId="{2851C469-5508-479B-B006-EC36DE96E3FD}" type="pres">
      <dgm:prSet presAssocID="{4E293074-9561-4EB7-89E7-54252D0B50AD}" presName="LevelTwoTextNode" presStyleLbl="node2" presStyleIdx="1" presStyleCnt="3" custLinFactNeighborX="-14984" custLinFactNeighborY="239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FC7BCAF-8288-4A40-BD09-41550A4FB806}" type="pres">
      <dgm:prSet presAssocID="{4E293074-9561-4EB7-89E7-54252D0B50AD}" presName="level3hierChild" presStyleCnt="0"/>
      <dgm:spPr/>
    </dgm:pt>
    <dgm:pt modelId="{5110EE9F-B26E-42F1-9596-37D3EAB562B3}" type="pres">
      <dgm:prSet presAssocID="{1A7C8012-3D86-4E60-A346-E2AF6470EDAD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73D686D5-0608-4922-954A-C9E14A025F13}" type="pres">
      <dgm:prSet presAssocID="{1A7C8012-3D86-4E60-A346-E2AF6470EDAD}" presName="connTx" presStyleLbl="parChTrans1D2" presStyleIdx="2" presStyleCnt="3"/>
      <dgm:spPr/>
      <dgm:t>
        <a:bodyPr/>
        <a:lstStyle/>
        <a:p>
          <a:endParaRPr lang="ru-RU"/>
        </a:p>
      </dgm:t>
    </dgm:pt>
    <dgm:pt modelId="{C7C9C924-C0F0-422A-8FEA-5A11633DB9DC}" type="pres">
      <dgm:prSet presAssocID="{72AF4EC1-D2E3-48DA-84B5-D7E33A2D1E75}" presName="root2" presStyleCnt="0"/>
      <dgm:spPr/>
    </dgm:pt>
    <dgm:pt modelId="{960B1F5C-85F6-4915-B4FB-4ACFB0E73FCF}" type="pres">
      <dgm:prSet presAssocID="{72AF4EC1-D2E3-48DA-84B5-D7E33A2D1E75}" presName="LevelTwoTextNode" presStyleLbl="node2" presStyleIdx="2" presStyleCnt="3" custScaleX="84078" custLinFactX="5284" custLinFactY="-76177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ECCADC-A817-412F-9FBA-30C5CAE9AADE}" type="pres">
      <dgm:prSet presAssocID="{72AF4EC1-D2E3-48DA-84B5-D7E33A2D1E75}" presName="level3hierChild" presStyleCnt="0"/>
      <dgm:spPr/>
    </dgm:pt>
  </dgm:ptLst>
  <dgm:cxnLst>
    <dgm:cxn modelId="{6D9A11A1-9E98-4F6C-8C83-60D721CB24B9}" srcId="{75EDC638-35DE-4449-961A-232765D4A4C9}" destId="{2F745433-D7A8-4B94-A3D8-D587CE63A768}" srcOrd="0" destOrd="0" parTransId="{98189730-EA01-4FCF-A543-F8506A1E1D70}" sibTransId="{FA8FD1F2-85BE-4C1E-A2F0-80C12B2B1E25}"/>
    <dgm:cxn modelId="{11FBDAD8-A76A-445B-9091-70A15C3680AB}" srcId="{75EDC638-35DE-4449-961A-232765D4A4C9}" destId="{4E293074-9561-4EB7-89E7-54252D0B50AD}" srcOrd="1" destOrd="0" parTransId="{945D7F1C-AF8B-41FE-A35C-C1C73D478EE0}" sibTransId="{912ABCB7-4D53-44E7-8205-B97274B00405}"/>
    <dgm:cxn modelId="{D94D3375-32E8-49F8-93E1-0C42B7F11DEC}" type="presOf" srcId="{1A7C8012-3D86-4E60-A346-E2AF6470EDAD}" destId="{5110EE9F-B26E-42F1-9596-37D3EAB562B3}" srcOrd="0" destOrd="0" presId="urn:microsoft.com/office/officeart/2008/layout/HorizontalMultiLevelHierarchy"/>
    <dgm:cxn modelId="{6E0F8615-F8CD-4DED-8F7D-DC0CA1A149F2}" type="presOf" srcId="{4E293074-9561-4EB7-89E7-54252D0B50AD}" destId="{2851C469-5508-479B-B006-EC36DE96E3FD}" srcOrd="0" destOrd="0" presId="urn:microsoft.com/office/officeart/2008/layout/HorizontalMultiLevelHierarchy"/>
    <dgm:cxn modelId="{288B358B-1043-4796-B6A4-70A6819EC7F0}" type="presOf" srcId="{945D7F1C-AF8B-41FE-A35C-C1C73D478EE0}" destId="{67737F95-70EB-4964-B132-96B737D5E165}" srcOrd="0" destOrd="0" presId="urn:microsoft.com/office/officeart/2008/layout/HorizontalMultiLevelHierarchy"/>
    <dgm:cxn modelId="{C19AB597-5345-4635-A40D-46238130EE4E}" type="presOf" srcId="{945D7F1C-AF8B-41FE-A35C-C1C73D478EE0}" destId="{F232040E-4624-4258-9079-6DF1C1CB1B8B}" srcOrd="1" destOrd="0" presId="urn:microsoft.com/office/officeart/2008/layout/HorizontalMultiLevelHierarchy"/>
    <dgm:cxn modelId="{FA60C694-B032-4C11-AEB8-5E7B05817B36}" type="presOf" srcId="{4090A25E-A0E5-4EA9-B49A-704CCBFCB2BF}" destId="{0F326D7B-2B6C-4077-A2FF-0DD016D5EF4E}" srcOrd="0" destOrd="0" presId="urn:microsoft.com/office/officeart/2008/layout/HorizontalMultiLevelHierarchy"/>
    <dgm:cxn modelId="{945157CA-3C06-460F-AFFC-45C3FECC0A77}" srcId="{75EDC638-35DE-4449-961A-232765D4A4C9}" destId="{72AF4EC1-D2E3-48DA-84B5-D7E33A2D1E75}" srcOrd="2" destOrd="0" parTransId="{1A7C8012-3D86-4E60-A346-E2AF6470EDAD}" sibTransId="{683DE0FA-4E8F-4D10-BB61-7AEED857666A}"/>
    <dgm:cxn modelId="{C2DE1D6B-3187-4BA2-87EC-82CDD7BEBB36}" type="presOf" srcId="{1A7C8012-3D86-4E60-A346-E2AF6470EDAD}" destId="{73D686D5-0608-4922-954A-C9E14A025F13}" srcOrd="1" destOrd="0" presId="urn:microsoft.com/office/officeart/2008/layout/HorizontalMultiLevelHierarchy"/>
    <dgm:cxn modelId="{8AC40109-D913-4ECC-A165-3F531824BC61}" type="presOf" srcId="{98189730-EA01-4FCF-A543-F8506A1E1D70}" destId="{445478BA-0675-4BB4-BB94-6F635A778359}" srcOrd="0" destOrd="0" presId="urn:microsoft.com/office/officeart/2008/layout/HorizontalMultiLevelHierarchy"/>
    <dgm:cxn modelId="{F2E71C6F-399B-4275-85E8-1DC414CF8D83}" type="presOf" srcId="{2F745433-D7A8-4B94-A3D8-D587CE63A768}" destId="{1ADB0A52-F33B-46F3-81CF-B39272945B18}" srcOrd="0" destOrd="0" presId="urn:microsoft.com/office/officeart/2008/layout/HorizontalMultiLevelHierarchy"/>
    <dgm:cxn modelId="{82B28E2D-25A2-456F-BAB2-1A0DBD1D270F}" srcId="{4090A25E-A0E5-4EA9-B49A-704CCBFCB2BF}" destId="{75EDC638-35DE-4449-961A-232765D4A4C9}" srcOrd="0" destOrd="0" parTransId="{3872E3D5-2114-4B55-B50B-7F9AEF0BC77A}" sibTransId="{DA51AA50-19EA-474D-8D9F-945C98F2FAEB}"/>
    <dgm:cxn modelId="{A63F7C9B-7CF3-41FD-A473-0C0B4C7672AA}" type="presOf" srcId="{72AF4EC1-D2E3-48DA-84B5-D7E33A2D1E75}" destId="{960B1F5C-85F6-4915-B4FB-4ACFB0E73FCF}" srcOrd="0" destOrd="0" presId="urn:microsoft.com/office/officeart/2008/layout/HorizontalMultiLevelHierarchy"/>
    <dgm:cxn modelId="{DD7B59F3-1BEB-4437-B094-80C01E4A6589}" type="presOf" srcId="{98189730-EA01-4FCF-A543-F8506A1E1D70}" destId="{9B272C9C-985F-4C75-926E-C4AD59D8B8DC}" srcOrd="1" destOrd="0" presId="urn:microsoft.com/office/officeart/2008/layout/HorizontalMultiLevelHierarchy"/>
    <dgm:cxn modelId="{7F98EFEE-475C-4BF0-861E-C02ACD810A35}" type="presOf" srcId="{75EDC638-35DE-4449-961A-232765D4A4C9}" destId="{0AA78B17-BAD9-4A19-B8DE-7FCEE4AEEBDD}" srcOrd="0" destOrd="0" presId="urn:microsoft.com/office/officeart/2008/layout/HorizontalMultiLevelHierarchy"/>
    <dgm:cxn modelId="{D5438165-9BC7-4459-97C1-17C79C6459E7}" type="presParOf" srcId="{0F326D7B-2B6C-4077-A2FF-0DD016D5EF4E}" destId="{E5D50F8E-3313-4346-8D34-B3BF65462620}" srcOrd="0" destOrd="0" presId="urn:microsoft.com/office/officeart/2008/layout/HorizontalMultiLevelHierarchy"/>
    <dgm:cxn modelId="{3E232509-A973-45E4-8991-78BF07A71E07}" type="presParOf" srcId="{E5D50F8E-3313-4346-8D34-B3BF65462620}" destId="{0AA78B17-BAD9-4A19-B8DE-7FCEE4AEEBDD}" srcOrd="0" destOrd="0" presId="urn:microsoft.com/office/officeart/2008/layout/HorizontalMultiLevelHierarchy"/>
    <dgm:cxn modelId="{60B06D6E-1FC1-4E9F-8007-6A931AADEE0D}" type="presParOf" srcId="{E5D50F8E-3313-4346-8D34-B3BF65462620}" destId="{B3207EA8-875D-48F9-8CF3-DFF634C768D9}" srcOrd="1" destOrd="0" presId="urn:microsoft.com/office/officeart/2008/layout/HorizontalMultiLevelHierarchy"/>
    <dgm:cxn modelId="{BABB2819-D6DC-4A44-9C5A-2255B8B03595}" type="presParOf" srcId="{B3207EA8-875D-48F9-8CF3-DFF634C768D9}" destId="{445478BA-0675-4BB4-BB94-6F635A778359}" srcOrd="0" destOrd="0" presId="urn:microsoft.com/office/officeart/2008/layout/HorizontalMultiLevelHierarchy"/>
    <dgm:cxn modelId="{01950DE8-2733-4029-BDAE-CD975CAA0882}" type="presParOf" srcId="{445478BA-0675-4BB4-BB94-6F635A778359}" destId="{9B272C9C-985F-4C75-926E-C4AD59D8B8DC}" srcOrd="0" destOrd="0" presId="urn:microsoft.com/office/officeart/2008/layout/HorizontalMultiLevelHierarchy"/>
    <dgm:cxn modelId="{99800700-B061-49DC-8980-5DFCF697A553}" type="presParOf" srcId="{B3207EA8-875D-48F9-8CF3-DFF634C768D9}" destId="{71C6EB5F-C31D-433D-86C6-838DD5F64AC2}" srcOrd="1" destOrd="0" presId="urn:microsoft.com/office/officeart/2008/layout/HorizontalMultiLevelHierarchy"/>
    <dgm:cxn modelId="{25803AE9-0400-48CF-8EEE-82BF8E9DC341}" type="presParOf" srcId="{71C6EB5F-C31D-433D-86C6-838DD5F64AC2}" destId="{1ADB0A52-F33B-46F3-81CF-B39272945B18}" srcOrd="0" destOrd="0" presId="urn:microsoft.com/office/officeart/2008/layout/HorizontalMultiLevelHierarchy"/>
    <dgm:cxn modelId="{0D0EA0A8-DF44-4A4A-AB84-5D826FD54B72}" type="presParOf" srcId="{71C6EB5F-C31D-433D-86C6-838DD5F64AC2}" destId="{84242A7F-796C-4FC5-83FD-9672F27D5CF1}" srcOrd="1" destOrd="0" presId="urn:microsoft.com/office/officeart/2008/layout/HorizontalMultiLevelHierarchy"/>
    <dgm:cxn modelId="{038F0A63-1A14-481D-89AC-01902111D0AF}" type="presParOf" srcId="{B3207EA8-875D-48F9-8CF3-DFF634C768D9}" destId="{67737F95-70EB-4964-B132-96B737D5E165}" srcOrd="2" destOrd="0" presId="urn:microsoft.com/office/officeart/2008/layout/HorizontalMultiLevelHierarchy"/>
    <dgm:cxn modelId="{5974A946-A85F-446C-ADD2-0D69D03F486B}" type="presParOf" srcId="{67737F95-70EB-4964-B132-96B737D5E165}" destId="{F232040E-4624-4258-9079-6DF1C1CB1B8B}" srcOrd="0" destOrd="0" presId="urn:microsoft.com/office/officeart/2008/layout/HorizontalMultiLevelHierarchy"/>
    <dgm:cxn modelId="{8480EA18-C075-4EDC-9FFB-1E8C2981F91E}" type="presParOf" srcId="{B3207EA8-875D-48F9-8CF3-DFF634C768D9}" destId="{A0027FAD-B13F-406B-A3CB-ED299D409532}" srcOrd="3" destOrd="0" presId="urn:microsoft.com/office/officeart/2008/layout/HorizontalMultiLevelHierarchy"/>
    <dgm:cxn modelId="{6DEA73AE-BE0D-46D2-BDD5-3ABB36005CE6}" type="presParOf" srcId="{A0027FAD-B13F-406B-A3CB-ED299D409532}" destId="{2851C469-5508-479B-B006-EC36DE96E3FD}" srcOrd="0" destOrd="0" presId="urn:microsoft.com/office/officeart/2008/layout/HorizontalMultiLevelHierarchy"/>
    <dgm:cxn modelId="{228ADF0A-FFEA-4F96-A846-E80FEE4E4D5D}" type="presParOf" srcId="{A0027FAD-B13F-406B-A3CB-ED299D409532}" destId="{5FC7BCAF-8288-4A40-BD09-41550A4FB806}" srcOrd="1" destOrd="0" presId="urn:microsoft.com/office/officeart/2008/layout/HorizontalMultiLevelHierarchy"/>
    <dgm:cxn modelId="{5B785C22-4B89-4510-B928-1816813487B7}" type="presParOf" srcId="{B3207EA8-875D-48F9-8CF3-DFF634C768D9}" destId="{5110EE9F-B26E-42F1-9596-37D3EAB562B3}" srcOrd="4" destOrd="0" presId="urn:microsoft.com/office/officeart/2008/layout/HorizontalMultiLevelHierarchy"/>
    <dgm:cxn modelId="{C21220B1-5022-4F70-86E6-47F5128C5E44}" type="presParOf" srcId="{5110EE9F-B26E-42F1-9596-37D3EAB562B3}" destId="{73D686D5-0608-4922-954A-C9E14A025F13}" srcOrd="0" destOrd="0" presId="urn:microsoft.com/office/officeart/2008/layout/HorizontalMultiLevelHierarchy"/>
    <dgm:cxn modelId="{449F9F6B-F734-46A0-B267-1B5CA0C5F9AD}" type="presParOf" srcId="{B3207EA8-875D-48F9-8CF3-DFF634C768D9}" destId="{C7C9C924-C0F0-422A-8FEA-5A11633DB9DC}" srcOrd="5" destOrd="0" presId="urn:microsoft.com/office/officeart/2008/layout/HorizontalMultiLevelHierarchy"/>
    <dgm:cxn modelId="{88CDEA99-55C4-4265-BE9D-940A3FFA891C}" type="presParOf" srcId="{C7C9C924-C0F0-422A-8FEA-5A11633DB9DC}" destId="{960B1F5C-85F6-4915-B4FB-4ACFB0E73FCF}" srcOrd="0" destOrd="0" presId="urn:microsoft.com/office/officeart/2008/layout/HorizontalMultiLevelHierarchy"/>
    <dgm:cxn modelId="{28ECC857-DBBA-40D5-A7EC-5D98505DF590}" type="presParOf" srcId="{C7C9C924-C0F0-422A-8FEA-5A11633DB9DC}" destId="{9FECCADC-A817-412F-9FBA-30C5CAE9AAD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90A25E-A0E5-4EA9-B49A-704CCBFCB2B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326D7B-2B6C-4077-A2FF-0DD016D5EF4E}" type="pres">
      <dgm:prSet presAssocID="{4090A25E-A0E5-4EA9-B49A-704CCBFCB2B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8BAB00C-8C0E-4493-82FD-B284D109A9AA}" type="presOf" srcId="{4090A25E-A0E5-4EA9-B49A-704CCBFCB2BF}" destId="{0F326D7B-2B6C-4077-A2FF-0DD016D5EF4E}" srcOrd="0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F4CC8440-3DA0-48B8-B83B-21D7AF7D15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5D99B25F-F3DE-45CA-B660-F9BEBFB552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5C373-44E5-4B41-8717-1FD4654E52CB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BB89E33-E75F-4908-A019-32E8816492B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3DCB159-610C-4268-A000-CDA0D91B657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FE429-B4DA-4829-B39D-143CC7246D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120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E44A99-2897-441A-A8A3-59A1258A61A2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A1D71-A423-4B73-81FA-D3AA86A103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A1D71-A423-4B73-81FA-D3AA86A1037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862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399" y="2557004"/>
            <a:ext cx="12437190" cy="176437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4798" y="4664340"/>
            <a:ext cx="10242392" cy="21035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3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90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2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5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12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49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6976666" y="396317"/>
            <a:ext cx="5265991" cy="8429346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1070" y="396317"/>
            <a:ext cx="15561729" cy="842934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911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89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826" y="5289302"/>
            <a:ext cx="12437190" cy="1634805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5826" y="3488729"/>
            <a:ext cx="12437190" cy="1800572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6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33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50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6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83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90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216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533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39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1068" y="2305495"/>
            <a:ext cx="10412589" cy="65201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1827524" y="2305495"/>
            <a:ext cx="10415130" cy="6520168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95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601" y="329629"/>
            <a:ext cx="13168789" cy="137186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1600" y="1842492"/>
            <a:ext cx="6465002" cy="76786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67" indent="0">
              <a:buNone/>
              <a:defRPr sz="2900" b="1"/>
            </a:lvl2pPr>
            <a:lvl3pPr marL="1306333" indent="0">
              <a:buNone/>
              <a:defRPr sz="2600" b="1"/>
            </a:lvl3pPr>
            <a:lvl4pPr marL="1959502" indent="0">
              <a:buNone/>
              <a:defRPr sz="2300" b="1"/>
            </a:lvl4pPr>
            <a:lvl5pPr marL="2612669" indent="0">
              <a:buNone/>
              <a:defRPr sz="2300" b="1"/>
            </a:lvl5pPr>
            <a:lvl6pPr marL="3265835" indent="0">
              <a:buNone/>
              <a:defRPr sz="2300" b="1"/>
            </a:lvl6pPr>
            <a:lvl7pPr marL="3919003" indent="0">
              <a:buNone/>
              <a:defRPr sz="2300" b="1"/>
            </a:lvl7pPr>
            <a:lvl8pPr marL="4572169" indent="0">
              <a:buNone/>
              <a:defRPr sz="2300" b="1"/>
            </a:lvl8pPr>
            <a:lvl9pPr marL="5225337" indent="0">
              <a:buNone/>
              <a:defRPr sz="2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31600" y="2610353"/>
            <a:ext cx="6465002" cy="47424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7432847" y="1842492"/>
            <a:ext cx="6467542" cy="767863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67" indent="0">
              <a:buNone/>
              <a:defRPr sz="2900" b="1"/>
            </a:lvl2pPr>
            <a:lvl3pPr marL="1306333" indent="0">
              <a:buNone/>
              <a:defRPr sz="2600" b="1"/>
            </a:lvl3pPr>
            <a:lvl4pPr marL="1959502" indent="0">
              <a:buNone/>
              <a:defRPr sz="2300" b="1"/>
            </a:lvl4pPr>
            <a:lvl5pPr marL="2612669" indent="0">
              <a:buNone/>
              <a:defRPr sz="2300" b="1"/>
            </a:lvl5pPr>
            <a:lvl6pPr marL="3265835" indent="0">
              <a:buNone/>
              <a:defRPr sz="2300" b="1"/>
            </a:lvl6pPr>
            <a:lvl7pPr marL="3919003" indent="0">
              <a:buNone/>
              <a:defRPr sz="2300" b="1"/>
            </a:lvl7pPr>
            <a:lvl8pPr marL="4572169" indent="0">
              <a:buNone/>
              <a:defRPr sz="2300" b="1"/>
            </a:lvl8pPr>
            <a:lvl9pPr marL="5225337" indent="0">
              <a:buNone/>
              <a:defRPr sz="2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7432847" y="2610353"/>
            <a:ext cx="6467542" cy="47424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76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79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743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602" y="327723"/>
            <a:ext cx="4813823" cy="139472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20701" y="327725"/>
            <a:ext cx="8179688" cy="702509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31602" y="1722454"/>
            <a:ext cx="4813823" cy="5630362"/>
          </a:xfrm>
        </p:spPr>
        <p:txBody>
          <a:bodyPr/>
          <a:lstStyle>
            <a:lvl1pPr marL="0" indent="0">
              <a:buNone/>
              <a:defRPr sz="2000"/>
            </a:lvl1pPr>
            <a:lvl2pPr marL="653167" indent="0">
              <a:buNone/>
              <a:defRPr sz="1700"/>
            </a:lvl2pPr>
            <a:lvl3pPr marL="1306333" indent="0">
              <a:buNone/>
              <a:defRPr sz="1400"/>
            </a:lvl3pPr>
            <a:lvl4pPr marL="1959502" indent="0">
              <a:buNone/>
              <a:defRPr sz="1300"/>
            </a:lvl4pPr>
            <a:lvl5pPr marL="2612669" indent="0">
              <a:buNone/>
              <a:defRPr sz="1300"/>
            </a:lvl5pPr>
            <a:lvl6pPr marL="3265835" indent="0">
              <a:buNone/>
              <a:defRPr sz="1300"/>
            </a:lvl6pPr>
            <a:lvl7pPr marL="3919003" indent="0">
              <a:buNone/>
              <a:defRPr sz="1300"/>
            </a:lvl7pPr>
            <a:lvl8pPr marL="4572169" indent="0">
              <a:buNone/>
              <a:defRPr sz="1300"/>
            </a:lvl8pPr>
            <a:lvl9pPr marL="5225337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01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7972" y="5761833"/>
            <a:ext cx="8779193" cy="68021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867972" y="735473"/>
            <a:ext cx="8779193" cy="4938713"/>
          </a:xfrm>
        </p:spPr>
        <p:txBody>
          <a:bodyPr/>
          <a:lstStyle>
            <a:lvl1pPr marL="0" indent="0">
              <a:buNone/>
              <a:defRPr sz="4600"/>
            </a:lvl1pPr>
            <a:lvl2pPr marL="653167" indent="0">
              <a:buNone/>
              <a:defRPr sz="4000"/>
            </a:lvl2pPr>
            <a:lvl3pPr marL="1306333" indent="0">
              <a:buNone/>
              <a:defRPr sz="3400"/>
            </a:lvl3pPr>
            <a:lvl4pPr marL="1959502" indent="0">
              <a:buNone/>
              <a:defRPr sz="2900"/>
            </a:lvl4pPr>
            <a:lvl5pPr marL="2612669" indent="0">
              <a:buNone/>
              <a:defRPr sz="2900"/>
            </a:lvl5pPr>
            <a:lvl6pPr marL="3265835" indent="0">
              <a:buNone/>
              <a:defRPr sz="2900"/>
            </a:lvl6pPr>
            <a:lvl7pPr marL="3919003" indent="0">
              <a:buNone/>
              <a:defRPr sz="2900"/>
            </a:lvl7pPr>
            <a:lvl8pPr marL="4572169" indent="0">
              <a:buNone/>
              <a:defRPr sz="2900"/>
            </a:lvl8pPr>
            <a:lvl9pPr marL="5225337" indent="0">
              <a:buNone/>
              <a:defRPr sz="29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67972" y="6442048"/>
            <a:ext cx="8779193" cy="966021"/>
          </a:xfrm>
        </p:spPr>
        <p:txBody>
          <a:bodyPr/>
          <a:lstStyle>
            <a:lvl1pPr marL="0" indent="0">
              <a:buNone/>
              <a:defRPr sz="2000"/>
            </a:lvl1pPr>
            <a:lvl2pPr marL="653167" indent="0">
              <a:buNone/>
              <a:defRPr sz="1700"/>
            </a:lvl2pPr>
            <a:lvl3pPr marL="1306333" indent="0">
              <a:buNone/>
              <a:defRPr sz="1400"/>
            </a:lvl3pPr>
            <a:lvl4pPr marL="1959502" indent="0">
              <a:buNone/>
              <a:defRPr sz="1300"/>
            </a:lvl4pPr>
            <a:lvl5pPr marL="2612669" indent="0">
              <a:buNone/>
              <a:defRPr sz="1300"/>
            </a:lvl5pPr>
            <a:lvl6pPr marL="3265835" indent="0">
              <a:buNone/>
              <a:defRPr sz="1300"/>
            </a:lvl6pPr>
            <a:lvl7pPr marL="3919003" indent="0">
              <a:buNone/>
              <a:defRPr sz="1300"/>
            </a:lvl7pPr>
            <a:lvl8pPr marL="4572169" indent="0">
              <a:buNone/>
              <a:defRPr sz="1300"/>
            </a:lvl8pPr>
            <a:lvl9pPr marL="5225337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601" y="329629"/>
            <a:ext cx="13168789" cy="1371865"/>
          </a:xfrm>
          <a:prstGeom prst="rect">
            <a:avLst/>
          </a:prstGeom>
        </p:spPr>
        <p:txBody>
          <a:bodyPr vert="horz" lIns="130633" tIns="65316" rIns="130633" bIns="6531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1601" y="1920612"/>
            <a:ext cx="13168789" cy="5432204"/>
          </a:xfrm>
          <a:prstGeom prst="rect">
            <a:avLst/>
          </a:prstGeom>
        </p:spPr>
        <p:txBody>
          <a:bodyPr vert="horz" lIns="130633" tIns="65316" rIns="130633" bIns="6531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31599" y="7629093"/>
            <a:ext cx="3414131" cy="438235"/>
          </a:xfrm>
          <a:prstGeom prst="rect">
            <a:avLst/>
          </a:prstGeom>
        </p:spPr>
        <p:txBody>
          <a:bodyPr vert="horz" lIns="130633" tIns="65316" rIns="130633" bIns="6531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999264" y="7629093"/>
            <a:ext cx="4633463" cy="438235"/>
          </a:xfrm>
          <a:prstGeom prst="rect">
            <a:avLst/>
          </a:prstGeom>
        </p:spPr>
        <p:txBody>
          <a:bodyPr vert="horz" lIns="130633" tIns="65316" rIns="130633" bIns="6531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86258" y="7629093"/>
            <a:ext cx="3414131" cy="438235"/>
          </a:xfrm>
          <a:prstGeom prst="rect">
            <a:avLst/>
          </a:prstGeom>
        </p:spPr>
        <p:txBody>
          <a:bodyPr vert="horz" lIns="130633" tIns="65316" rIns="130633" bIns="6531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50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306333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76" indent="-489876" algn="l" defTabSz="1306333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97" indent="-408230" algn="l" defTabSz="1306333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917" indent="-326584" algn="l" defTabSz="1306333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86" indent="-326584" algn="l" defTabSz="1306333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9252" indent="-326584" algn="l" defTabSz="1306333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419" indent="-326584" algn="l" defTabSz="1306333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586" indent="-326584" algn="l" defTabSz="1306333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752" indent="-326584" algn="l" defTabSz="1306333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921" indent="-326584" algn="l" defTabSz="1306333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67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333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502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669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835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9003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169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5337" algn="l" defTabSz="130633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1315" y="2027362"/>
            <a:ext cx="13420673" cy="3164027"/>
          </a:xfrm>
        </p:spPr>
        <p:txBody>
          <a:bodyPr>
            <a:noAutofit/>
          </a:bodyPr>
          <a:lstStyle/>
          <a:p>
            <a:r>
              <a:rPr lang="ru-RU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Результаты мероприятий </a:t>
            </a:r>
          </a:p>
          <a:p>
            <a:r>
              <a:rPr lang="ru-RU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контрольно-надзорной деятельности </a:t>
            </a:r>
            <a:endParaRPr lang="ru-RU" sz="40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18406"/>
            <a:ext cx="14631988" cy="1404900"/>
          </a:xfrm>
        </p:spPr>
        <p:txBody>
          <a:bodyPr>
            <a:noAutofit/>
          </a:bodyPr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Brygada 1918 Semi Bold" charset="0"/>
                <a:cs typeface="Arial" panose="020B0604020202020204" pitchFamily="34" charset="0"/>
              </a:rPr>
              <a:t>МИНИСТЕРСТВО ПРОСВЕЩЕНИЯ РЕСПУБЛИКИ БАШКОРТОСТАН</a:t>
            </a:r>
          </a:p>
        </p:txBody>
      </p:sp>
      <p:pic>
        <p:nvPicPr>
          <p:cNvPr id="2054" name="Picture 6" descr="C:\Users\Antipina\Desktop\презентация\презентация\р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844" y="171894"/>
            <a:ext cx="1462026" cy="12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6595914" y="5555754"/>
            <a:ext cx="7848872" cy="0"/>
          </a:xfrm>
          <a:prstGeom prst="lin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47514" y="1451298"/>
            <a:ext cx="13084474" cy="0"/>
          </a:xfrm>
          <a:prstGeom prst="line">
            <a:avLst/>
          </a:prstGeom>
          <a:ln w="28575">
            <a:gradFill>
              <a:gsLst>
                <a:gs pos="2000">
                  <a:schemeClr val="accent1">
                    <a:tint val="66000"/>
                    <a:satMod val="160000"/>
                    <a:lumMod val="76000"/>
                    <a:lumOff val="24000"/>
                    <a:alpha val="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98000">
                  <a:srgbClr val="004987"/>
                </a:gs>
              </a:gsLst>
              <a:lin ang="8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0">
            <a:extLst>
              <a:ext uri="{FF2B5EF4-FFF2-40B4-BE49-F238E27FC236}">
                <a16:creationId xmlns:a16="http://schemas.microsoft.com/office/drawing/2014/main" xmlns="" id="{1C7F36CA-FAA0-4054-AC69-D28056DF8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0320" y="5687746"/>
            <a:ext cx="7848872" cy="167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400" b="1" dirty="0">
                <a:solidFill>
                  <a:schemeClr val="bg1"/>
                </a:solidFill>
                <a:latin typeface="Arial" charset="0"/>
              </a:rPr>
              <a:t>БАКИЕВА АЛЬФИЯ ЗАГИДОВНА, </a:t>
            </a:r>
          </a:p>
          <a:p>
            <a:pPr eaLnBrk="1" hangingPunct="1"/>
            <a:r>
              <a:rPr lang="ru-RU" sz="2000" b="1" dirty="0">
                <a:solidFill>
                  <a:schemeClr val="bg1"/>
                </a:solidFill>
                <a:latin typeface="Arial" charset="0"/>
              </a:rPr>
              <a:t>НАЧАЛЬНИК УПРАВЛЕНИЯ КОНТРОЛЬНО-НАДЗОРНОЙ ДЕЯТЕЛЬНОСТИ В СФЕРЕ ОБРАЗОВАНИЯ </a:t>
            </a:r>
          </a:p>
          <a:p>
            <a:pPr eaLnBrk="1" hangingPunct="1"/>
            <a:r>
              <a:rPr lang="ru-RU" sz="2000" b="1" dirty="0">
                <a:solidFill>
                  <a:schemeClr val="bg1"/>
                </a:solidFill>
                <a:latin typeface="Arial" charset="0"/>
              </a:rPr>
              <a:t>И ОЦЕНКИ КАЧЕСТВА ОБРАЗОВАНИЯ</a:t>
            </a:r>
          </a:p>
          <a:p>
            <a:pPr eaLnBrk="1" hangingPunct="1"/>
            <a:endParaRPr lang="ru-RU" b="1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45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494" y="296765"/>
            <a:ext cx="14596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white"/>
                </a:solidFill>
                <a:latin typeface="Brygada 1918 Semi Bold" charset="0"/>
                <a:ea typeface="Brygada 1918 Semi Bold" charset="0"/>
                <a:cs typeface="+mn-cs"/>
              </a:defRPr>
            </a:pPr>
            <a:endParaRPr lang="ru-RU" sz="2800" dirty="0">
              <a:solidFill>
                <a:schemeClr val="bg1"/>
              </a:solidFill>
              <a:latin typeface="Arial" panose="020B0604020202020204" pitchFamily="34" charset="0"/>
              <a:ea typeface="Brygada 1918 Semi Bold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47514" y="1406585"/>
            <a:ext cx="13084474" cy="0"/>
          </a:xfrm>
          <a:prstGeom prst="line">
            <a:avLst/>
          </a:prstGeom>
          <a:ln w="28575">
            <a:gradFill>
              <a:gsLst>
                <a:gs pos="2000">
                  <a:schemeClr val="accent1">
                    <a:tint val="66000"/>
                    <a:satMod val="160000"/>
                    <a:lumMod val="76000"/>
                    <a:lumOff val="24000"/>
                    <a:alpha val="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98000">
                  <a:srgbClr val="004987"/>
                </a:gs>
              </a:gsLst>
              <a:lin ang="8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Схема 20">
            <a:extLst>
              <a:ext uri="{FF2B5EF4-FFF2-40B4-BE49-F238E27FC236}">
                <a16:creationId xmlns:a16="http://schemas.microsoft.com/office/drawing/2014/main" xmlns="" id="{B5259B77-0ECF-40DF-BC92-DF18507D01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7273155"/>
              </p:ext>
            </p:extLst>
          </p:nvPr>
        </p:nvGraphicFramePr>
        <p:xfrm>
          <a:off x="1051298" y="819986"/>
          <a:ext cx="13364666" cy="6772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483346" y="5483746"/>
            <a:ext cx="131486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Федеральный закон от 31 июля 2020 г. N 248-ФЗ «О государственном контроле </a:t>
            </a:r>
          </a:p>
          <a:p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(надзоре)  и муниципальном контроле в Российской Федерации»</a:t>
            </a:r>
          </a:p>
          <a:p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Постановление Правительства РФ от 25 июня 2021 г. N 997 «Об утверждении Положения о федеральном государственном контроле (надзоре) в сфере образования»</a:t>
            </a:r>
          </a:p>
          <a:p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Постановление Правительства РФ от 10 марта 2022 г. N 336 «Об особенностях организации и осуществления государственного  контроля (надзора), муниципального контроля»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57B5930-0E84-42A2-8D89-6DCF0FF9C1F6}"/>
              </a:ext>
            </a:extLst>
          </p:cNvPr>
          <p:cNvSpPr txBox="1"/>
          <p:nvPr/>
        </p:nvSpPr>
        <p:spPr>
          <a:xfrm>
            <a:off x="1267322" y="515194"/>
            <a:ext cx="133646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Brygada 1918 Semi Bold" charset="0"/>
                <a:cs typeface="Arial" panose="020B0604020202020204" pitchFamily="34" charset="0"/>
              </a:rPr>
              <a:t>СОБЛЮДЕНИЕ ОБЯЗАТЕЛЬНЫХ ТРЕБОВАНИЙ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03675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 txBox="1">
            <a:spLocks/>
          </p:cNvSpPr>
          <p:nvPr/>
        </p:nvSpPr>
        <p:spPr>
          <a:xfrm>
            <a:off x="1195313" y="400546"/>
            <a:ext cx="13436675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8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3200" dirty="0">
                <a:solidFill>
                  <a:prstClr val="white"/>
                </a:solidFill>
                <a:latin typeface="Arial" charset="0"/>
              </a:rPr>
              <a:t>РЕЗУЛЬТАТЫ МОНИТОРИНГОВ БЕЗОПАСНОСТИ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5313" y="1010068"/>
            <a:ext cx="13340971" cy="901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11" indent="-411411">
              <a:spcBef>
                <a:spcPts val="1440"/>
              </a:spcBef>
              <a:buFont typeface="Arial" pitchFamily="34" charset="0"/>
              <a:buChar char="•"/>
            </a:pPr>
            <a:r>
              <a:rPr lang="ru-RU" sz="24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информированию граждан о порядке проведения итогового собеседования, ГИА - 1187 ОО</a:t>
            </a:r>
            <a:r>
              <a:rPr lang="ru-RU" sz="2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1440"/>
              </a:spcBef>
            </a:pP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разместили - </a:t>
            </a:r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715</a:t>
            </a: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60% (на 12% больше, чем в 2025 году); </a:t>
            </a:r>
          </a:p>
          <a:p>
            <a:pPr>
              <a:spcBef>
                <a:spcPts val="1440"/>
              </a:spcBef>
            </a:pP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разместили -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240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20% (на 1% больше, чем в 2025 году);</a:t>
            </a:r>
          </a:p>
          <a:p>
            <a:pPr>
              <a:spcBef>
                <a:spcPts val="1440"/>
              </a:spcBef>
            </a:pPr>
            <a:r>
              <a:rPr lang="ru-RU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разместили не в полном объеме - </a:t>
            </a:r>
            <a:r>
              <a:rPr lang="ru-RU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</a:t>
            </a:r>
            <a:r>
              <a:rPr lang="ru-RU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19% </a:t>
            </a: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14% меньше, чем в 2025 году);</a:t>
            </a:r>
          </a:p>
          <a:p>
            <a:pPr>
              <a:spcBef>
                <a:spcPts val="1440"/>
              </a:spcBef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объявленных предостережений -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460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843" indent="-342843" algn="just">
              <a:buFont typeface="Arial" panose="020B0604020202020204" pitchFamily="34" charset="0"/>
              <a:buChar char="•"/>
            </a:pPr>
            <a:r>
              <a:rPr lang="ru-RU" sz="2400" b="1" i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информированию граждан о порядке проведения ЕГЭ - 1060 ОО:</a:t>
            </a:r>
          </a:p>
          <a:p>
            <a:pPr algn="just"/>
            <a:endParaRPr lang="ru-RU" sz="2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разместили в полном объеме сведения  - </a:t>
            </a:r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 52%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12% меньше, чем в 2025 году);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разместили - </a:t>
            </a:r>
            <a:r>
              <a:rPr lang="ru-RU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248</a:t>
            </a:r>
            <a:r>
              <a:rPr lang="ru-RU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23% (на 6% больше, чем в 2025 году);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разместили не в полном объеме - </a:t>
            </a:r>
            <a:r>
              <a:rPr lang="ru-RU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</a:t>
            </a:r>
            <a:r>
              <a:rPr lang="ru-RU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ОО, 13%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 1% меньше, чем в 2025 году);</a:t>
            </a:r>
          </a:p>
          <a:p>
            <a:pPr algn="just"/>
            <a:endParaRPr lang="ru-RU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Количество объявленных предостережений – </a:t>
            </a:r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381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Электронный адрес для направления уведомлений об исполнении предостережения </a:t>
            </a:r>
            <a:r>
              <a:rPr lang="en-US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obrnadzorrb@yandex.ru</a:t>
            </a:r>
            <a:endParaRPr lang="ru-RU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endParaRPr lang="ru-RU" sz="168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endParaRPr lang="ru-RU" sz="1680" dirty="0">
              <a:latin typeface="Arial" panose="020B0604020202020204" pitchFamily="34" charset="0"/>
            </a:endParaRPr>
          </a:p>
          <a:p>
            <a:pPr marL="411411" indent="-411411">
              <a:spcBef>
                <a:spcPts val="1440"/>
              </a:spcBef>
              <a:buFont typeface="Arial" pitchFamily="34" charset="0"/>
              <a:buChar char="•"/>
            </a:pPr>
            <a:endParaRPr lang="ru-RU" dirty="0">
              <a:solidFill>
                <a:schemeClr val="bg1"/>
              </a:solidFill>
              <a:latin typeface="Arial" pitchFamily="34" charset="0"/>
            </a:endParaRPr>
          </a:p>
          <a:p>
            <a:pPr marL="411411" indent="-411411">
              <a:spcBef>
                <a:spcPts val="1440"/>
              </a:spcBef>
              <a:buFont typeface="Arial" pitchFamily="34" charset="0"/>
              <a:buChar char="•"/>
            </a:pPr>
            <a:endParaRPr lang="ru-RU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940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Прямая соединительная линия 23"/>
          <p:cNvCxnSpPr/>
          <p:nvPr/>
        </p:nvCxnSpPr>
        <p:spPr>
          <a:xfrm>
            <a:off x="9116194" y="1190644"/>
            <a:ext cx="0" cy="7084810"/>
          </a:xfrm>
          <a:prstGeom prst="line">
            <a:avLst/>
          </a:prstGeom>
          <a:noFill/>
          <a:ln w="38100" cap="rnd" cmpd="sng" algn="ctr">
            <a:gradFill flip="none" rotWithShape="1">
              <a:gsLst>
                <a:gs pos="0">
                  <a:srgbClr val="5B9BD5">
                    <a:lumMod val="0"/>
                    <a:lumOff val="100000"/>
                    <a:alpha val="0"/>
                  </a:srgbClr>
                </a:gs>
                <a:gs pos="50000">
                  <a:sysClr val="window" lastClr="FFFFFF"/>
                </a:gs>
                <a:gs pos="100000">
                  <a:sysClr val="window" lastClr="FFFFFF">
                    <a:alpha val="0"/>
                  </a:sysClr>
                </a:gs>
              </a:gsLst>
              <a:path path="circle">
                <a:fillToRect l="100000" t="100000"/>
              </a:path>
              <a:tileRect r="-100000" b="-100000"/>
            </a:gradFill>
            <a:prstDash val="solid"/>
          </a:ln>
          <a:effectLst/>
        </p:spPr>
      </p:cxnSp>
      <p:sp>
        <p:nvSpPr>
          <p:cNvPr id="34" name="Скругленный прямоугольник 33"/>
          <p:cNvSpPr/>
          <p:nvPr/>
        </p:nvSpPr>
        <p:spPr>
          <a:xfrm>
            <a:off x="8202837" y="2269182"/>
            <a:ext cx="6296230" cy="254451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2160"/>
              </a:spcBef>
            </a:pPr>
            <a:endParaRPr lang="ru-RU" sz="24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2160"/>
              </a:spcBef>
            </a:pPr>
            <a:endParaRPr lang="ru-RU" sz="24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2160"/>
              </a:spcBef>
            </a:pPr>
            <a:endParaRPr lang="ru-RU" sz="24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xmlns="" id="{206381AD-4C2B-4745-99B1-0BBCE6131A71}"/>
              </a:ext>
            </a:extLst>
          </p:cNvPr>
          <p:cNvSpPr txBox="1">
            <a:spLocks/>
          </p:cNvSpPr>
          <p:nvPr/>
        </p:nvSpPr>
        <p:spPr>
          <a:xfrm>
            <a:off x="0" y="125428"/>
            <a:ext cx="14631988" cy="5847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8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3200" dirty="0">
                <a:solidFill>
                  <a:prstClr val="white"/>
                </a:solidFill>
                <a:latin typeface="Arial" charset="0"/>
              </a:rPr>
              <a:t>МОНИТОРИНГ СИСТЕМЫ ОБРАЗОВАНИЯ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DC2F4B2-0A6F-4D1E-A300-29D99160FDF5}"/>
              </a:ext>
            </a:extLst>
          </p:cNvPr>
          <p:cNvSpPr txBox="1"/>
          <p:nvPr/>
        </p:nvSpPr>
        <p:spPr>
          <a:xfrm>
            <a:off x="9260210" y="1190644"/>
            <a:ext cx="5442977" cy="670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920" dirty="0">
              <a:solidFill>
                <a:schemeClr val="bg1"/>
              </a:solidFill>
            </a:endParaRPr>
          </a:p>
          <a:p>
            <a:r>
              <a:rPr lang="ru-RU" sz="2160" b="1" dirty="0">
                <a:solidFill>
                  <a:schemeClr val="bg1"/>
                </a:solidFill>
                <a:latin typeface="Arial" pitchFamily="34" charset="0"/>
              </a:rPr>
              <a:t>Приказ Минобрнауки России от 22.09.2017 № 955 «Об утверждении показателей мониторинга системы образования»</a:t>
            </a:r>
          </a:p>
          <a:p>
            <a:endParaRPr lang="ru-RU" sz="216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2160" b="1" dirty="0">
                <a:solidFill>
                  <a:schemeClr val="bg1"/>
                </a:solidFill>
                <a:latin typeface="Arial" pitchFamily="34" charset="0"/>
              </a:rPr>
              <a:t>Постановление Правительства Российской Федерации от 05.08.2013 </a:t>
            </a:r>
            <a:br>
              <a:rPr lang="ru-RU" sz="2160" b="1" dirty="0">
                <a:solidFill>
                  <a:schemeClr val="bg1"/>
                </a:solidFill>
                <a:latin typeface="Arial" pitchFamily="34" charset="0"/>
              </a:rPr>
            </a:br>
            <a:r>
              <a:rPr lang="ru-RU" sz="2160" b="1" dirty="0">
                <a:solidFill>
                  <a:schemeClr val="bg1"/>
                </a:solidFill>
                <a:latin typeface="Arial" pitchFamily="34" charset="0"/>
              </a:rPr>
              <a:t>№ 662 «Об утверждении Правил осуществления мониторинга системы образования»</a:t>
            </a:r>
          </a:p>
          <a:p>
            <a:endParaRPr lang="ru-RU" sz="2160" b="1" dirty="0">
              <a:solidFill>
                <a:schemeClr val="bg1"/>
              </a:solidFill>
              <a:latin typeface="Arial" pitchFamily="34" charset="0"/>
            </a:endParaRPr>
          </a:p>
          <a:p>
            <a:r>
              <a:rPr lang="ru-RU" sz="2160" b="1" dirty="0">
                <a:solidFill>
                  <a:srgbClr val="92D050"/>
                </a:solidFill>
                <a:latin typeface="Arial" pitchFamily="34" charset="0"/>
              </a:rPr>
              <a:t>Приказ Рособрнадзора от 04.08.2023 </a:t>
            </a:r>
          </a:p>
          <a:p>
            <a:r>
              <a:rPr lang="ru-RU" sz="2160" b="1" dirty="0">
                <a:solidFill>
                  <a:srgbClr val="92D050"/>
                </a:solidFill>
                <a:latin typeface="Arial" pitchFamily="34" charset="0"/>
              </a:rPr>
              <a:t>№ 1493 "Об утверждении Требований к структуре официального сайта образовательной организации в информационно-телекоммуникационной сети "Интернет" и формату представления информации"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C44001D-C0F3-4BBA-A5BC-5BD3237D8B10}"/>
              </a:ext>
            </a:extLst>
          </p:cNvPr>
          <p:cNvSpPr txBox="1"/>
          <p:nvPr/>
        </p:nvSpPr>
        <p:spPr>
          <a:xfrm>
            <a:off x="1411346" y="1652309"/>
            <a:ext cx="7920866" cy="578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проведения: 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отнесение ОО к категории риска причинения вреда (ущерба) охраняемым законом ценностям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определение мер стимулирования добросовестности</a:t>
            </a:r>
          </a:p>
          <a:p>
            <a:pPr marL="411411" indent="-411411">
              <a:buFontTx/>
              <a:buChar char="-"/>
            </a:pPr>
            <a:endParaRPr lang="ru-RU" sz="216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из критериев отнесения к категории риска</a:t>
            </a:r>
            <a:r>
              <a:rPr lang="ru-RU" sz="216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выполнение менее 75% показателей мониторинга системы образования</a:t>
            </a:r>
          </a:p>
          <a:p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Формат проведения: 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взаимодействия, по сайту ОО (все разделы)</a:t>
            </a:r>
          </a:p>
          <a:p>
            <a:endParaRPr lang="ru-RU" sz="216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Сроки:</a:t>
            </a:r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16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апрель – июль 2026 года</a:t>
            </a:r>
          </a:p>
          <a:p>
            <a:endParaRPr lang="ru-RU" sz="216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960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E47AC719-0979-6D11-499B-5F50018AC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245963"/>
              </p:ext>
            </p:extLst>
          </p:nvPr>
        </p:nvGraphicFramePr>
        <p:xfrm>
          <a:off x="1627362" y="623205"/>
          <a:ext cx="12817424" cy="6984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694">
                  <a:extLst>
                    <a:ext uri="{9D8B030D-6E8A-4147-A177-3AD203B41FA5}">
                      <a16:colId xmlns:a16="http://schemas.microsoft.com/office/drawing/2014/main" xmlns="" val="94033969"/>
                    </a:ext>
                  </a:extLst>
                </a:gridCol>
                <a:gridCol w="4352946">
                  <a:extLst>
                    <a:ext uri="{9D8B030D-6E8A-4147-A177-3AD203B41FA5}">
                      <a16:colId xmlns:a16="http://schemas.microsoft.com/office/drawing/2014/main" xmlns="" val="1630346236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xmlns="" val="2203192349"/>
                    </a:ext>
                  </a:extLst>
                </a:gridCol>
              </a:tblGrid>
              <a:tr h="870252">
                <a:tc gridSpan="3"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№273-ФЗ 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7029780"/>
                  </a:ext>
                </a:extLst>
              </a:tr>
              <a:tr h="982308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п.5 ч.3 ст.28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части создания условий и организации дополнительного профессионального образования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педагогические работники не прошли КПК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3739894"/>
                  </a:ext>
                </a:extLst>
              </a:tr>
              <a:tr h="5132217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п.6 ч.3 ст.28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части разработки и утверждения образовательных программ образовательной организации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разработаны условия реализации ООП</a:t>
                      </a:r>
                    </a:p>
                    <a:p>
                      <a:pPr marL="285750" indent="-28575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Char char="-"/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система оценки достижения планируемых результатов освоения программы - приложение к ООП основного общего и/или среднего общего образования, содержащее описание оценки предметных результатов по отдельному учебному предмету;</a:t>
                      </a:r>
                    </a:p>
                    <a:p>
                      <a:pPr indent="44958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несоответствие количества часов, отведенных на контрольные работы (в том числе ВПР), в Графике оценочных процедур количеству часов, отведённых на контрольные работы федеральной образовательной программой;</a:t>
                      </a:r>
                    </a:p>
                    <a:p>
                      <a:pPr indent="44958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несоответствие форм контроля, указанных в Графике оценочных процедур, формам контроля в рабочей программе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4445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7186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E47AC719-0979-6D11-499B-5F50018ACC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602373"/>
              </p:ext>
            </p:extLst>
          </p:nvPr>
        </p:nvGraphicFramePr>
        <p:xfrm>
          <a:off x="1555355" y="26038"/>
          <a:ext cx="12889432" cy="8208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3775">
                  <a:extLst>
                    <a:ext uri="{9D8B030D-6E8A-4147-A177-3AD203B41FA5}">
                      <a16:colId xmlns:a16="http://schemas.microsoft.com/office/drawing/2014/main" xmlns="" val="94033969"/>
                    </a:ext>
                  </a:extLst>
                </a:gridCol>
                <a:gridCol w="4127515">
                  <a:extLst>
                    <a:ext uri="{9D8B030D-6E8A-4147-A177-3AD203B41FA5}">
                      <a16:colId xmlns:a16="http://schemas.microsoft.com/office/drawing/2014/main" xmlns="" val="1630346236"/>
                    </a:ext>
                  </a:extLst>
                </a:gridCol>
                <a:gridCol w="7748142">
                  <a:extLst>
                    <a:ext uri="{9D8B030D-6E8A-4147-A177-3AD203B41FA5}">
                      <a16:colId xmlns:a16="http://schemas.microsoft.com/office/drawing/2014/main" xmlns="" val="2203192349"/>
                    </a:ext>
                  </a:extLst>
                </a:gridCol>
              </a:tblGrid>
              <a:tr h="607365">
                <a:tc gridSpan="3"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№273-ФЗ </a:t>
                      </a:r>
                      <a:endParaRPr lang="ru-RU" sz="3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87029780"/>
                  </a:ext>
                </a:extLst>
              </a:tr>
              <a:tr h="483697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п.13 ч.3 ст.28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части обеспечения функционирования внутренней системы оценки качества образования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4958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оценка достижения предметных результатов реализации ООП проводится без учета результатов внешних независимых диагностик, ВПР, результатов ГИА;</a:t>
                      </a:r>
                    </a:p>
                    <a:p>
                      <a:pPr indent="44958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результаты контроля состояния условий, обеспечивающих образовательный процесс, не отражены в разделе «Функционирование ВСОКО» отчета о самообследовании;</a:t>
                      </a:r>
                    </a:p>
                    <a:p>
                      <a:pPr indent="44958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образовательной организацией не представлены справки по результатам мероприятий ВСОКО, предусмотренных утверждённым планом;</a:t>
                      </a:r>
                    </a:p>
                    <a:p>
                      <a:pPr marL="0" marR="0" lvl="0" indent="449580" algn="just" defTabSz="130633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в нарушение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4, 7 постановления Правительства РФ от 30.04.2024 № 556 «Об утверждении перечня мероприятий по оценке качества образования и Правил проведения мероприятий по оценке качества образования» в перечень мероприятий, как один из показателей по оценке качества образования образовательной организации, ВПР не включены;  </a:t>
                      </a:r>
                    </a:p>
                    <a:p>
                      <a:pPr marL="0" marR="0" lvl="0" indent="449580" algn="just" defTabSz="130633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- в План ВСОКО воспитательная работа, как предмет системы оценки качества образования не включена;</a:t>
                      </a:r>
                      <a:r>
                        <a:rPr lang="ru-RU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3739894"/>
                  </a:ext>
                </a:extLst>
              </a:tr>
              <a:tr h="2487366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п.21 ч.3 ст.28 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в части обеспечения создания и ведения официального сайта образовательной организации в сети Интернет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не размещены </a:t>
                      </a:r>
                      <a:r>
                        <a:rPr lang="ru-RU" sz="16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сведенияо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персональном составе педагогических работников с указанием уровня образования, квалификации и опыта работы в том числе: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преподаваемые учебные предметы, курсы, дисциплины (модули), сведения о повышении квалификации (за последние 3 года);</a:t>
                      </a:r>
                    </a:p>
                    <a:p>
                      <a:pPr indent="45021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о материально-техническом обеспечении образовательной деятельности, в том числе о доступе к информационным системам и информационно-телекоммуникационным сетям.</a:t>
                      </a:r>
                    </a:p>
                    <a:p>
                      <a:pPr marL="0" indent="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Tx/>
                        <a:buNone/>
                      </a:pPr>
                      <a:endParaRPr lang="ru-RU" sz="1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4445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776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1494" y="296765"/>
            <a:ext cx="145965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400" b="1" i="0" u="none" strike="noStrike" kern="1200" baseline="0">
                <a:solidFill>
                  <a:prstClr val="white"/>
                </a:solidFill>
                <a:latin typeface="Brygada 1918 Semi Bold" charset="0"/>
                <a:ea typeface="Brygada 1918 Semi Bold" charset="0"/>
                <a:cs typeface="+mn-cs"/>
              </a:defRPr>
            </a:pPr>
            <a:endParaRPr lang="ru-RU" sz="2800" dirty="0">
              <a:solidFill>
                <a:schemeClr val="bg1"/>
              </a:solidFill>
              <a:latin typeface="Arial" panose="020B0604020202020204" pitchFamily="34" charset="0"/>
              <a:ea typeface="Brygada 1918 Semi Bold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47514" y="1406585"/>
            <a:ext cx="13084474" cy="0"/>
          </a:xfrm>
          <a:prstGeom prst="line">
            <a:avLst/>
          </a:prstGeom>
          <a:ln w="28575">
            <a:gradFill>
              <a:gsLst>
                <a:gs pos="2000">
                  <a:schemeClr val="accent1">
                    <a:tint val="66000"/>
                    <a:satMod val="160000"/>
                    <a:lumMod val="76000"/>
                    <a:lumOff val="24000"/>
                    <a:alpha val="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98000">
                  <a:srgbClr val="004987"/>
                </a:gs>
              </a:gsLst>
              <a:lin ang="8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Схема 20">
            <a:extLst>
              <a:ext uri="{FF2B5EF4-FFF2-40B4-BE49-F238E27FC236}">
                <a16:creationId xmlns:a16="http://schemas.microsoft.com/office/drawing/2014/main" xmlns="" id="{B5259B77-0ECF-40DF-BC92-DF18507D0190}"/>
              </a:ext>
            </a:extLst>
          </p:cNvPr>
          <p:cNvGraphicFramePr/>
          <p:nvPr/>
        </p:nvGraphicFramePr>
        <p:xfrm>
          <a:off x="1267322" y="1038414"/>
          <a:ext cx="5976664" cy="655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464667" y="1739330"/>
            <a:ext cx="815558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Перечень нормативных правовых актов (их отдельных положений), содержащих обязательные требования, оценка соблюдения которых осуществляется Федеральной службой по надзору в сфере образования и науки в рамках федерального государственного контроля (надзора) в сфере образования (утв. Федеральной службы по надзору в сфере образования и науки 29 августа 2025 г.)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57B5930-0E84-42A2-8D89-6DCF0FF9C1F6}"/>
              </a:ext>
            </a:extLst>
          </p:cNvPr>
          <p:cNvSpPr txBox="1"/>
          <p:nvPr/>
        </p:nvSpPr>
        <p:spPr>
          <a:xfrm>
            <a:off x="1267322" y="515194"/>
            <a:ext cx="133646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anose="020B0604020202020204" pitchFamily="34" charset="0"/>
                <a:ea typeface="Brygada 1918 Semi Bold" charset="0"/>
                <a:cs typeface="Arial" panose="020B0604020202020204" pitchFamily="34" charset="0"/>
              </a:rPr>
              <a:t>СОБЛЮДЕНИЕ ОБЯЗАТЕЛЬНЫХ ТРЕБОВАНИЙ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8282" y="2660011"/>
            <a:ext cx="4195143" cy="4195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63808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3703</TotalTime>
  <Words>709</Words>
  <Application>Microsoft Office PowerPoint</Application>
  <PresentationFormat>Произвольный</PresentationFormat>
  <Paragraphs>83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Brygada 1918 Semi Bold</vt:lpstr>
      <vt:lpstr>Calibri</vt:lpstr>
      <vt:lpstr>Times New Roman</vt:lpstr>
      <vt:lpstr>Тема Office</vt:lpstr>
      <vt:lpstr>МИНИСТЕРСТВО ПРОСВЕЩЕНИЯ РЕСПУБЛИКИ БАШКОРТОСТАН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В. Антипина</dc:creator>
  <cp:lastModifiedBy>ЗавКаф307</cp:lastModifiedBy>
  <cp:revision>119</cp:revision>
  <cp:lastPrinted>2026-05-21T05:14:43Z</cp:lastPrinted>
  <dcterms:created xsi:type="dcterms:W3CDTF">2026-02-02T05:47:06Z</dcterms:created>
  <dcterms:modified xsi:type="dcterms:W3CDTF">2026-06-11T03:16:24Z</dcterms:modified>
</cp:coreProperties>
</file>